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57" r:id="rId2"/>
    <p:sldId id="422" r:id="rId3"/>
    <p:sldId id="423" r:id="rId4"/>
    <p:sldId id="424" r:id="rId5"/>
    <p:sldId id="425" r:id="rId6"/>
    <p:sldId id="429" r:id="rId7"/>
    <p:sldId id="430" r:id="rId8"/>
    <p:sldId id="411" r:id="rId9"/>
    <p:sldId id="431" r:id="rId10"/>
    <p:sldId id="426" r:id="rId11"/>
    <p:sldId id="413" r:id="rId12"/>
    <p:sldId id="414" r:id="rId13"/>
    <p:sldId id="415" r:id="rId14"/>
    <p:sldId id="416" r:id="rId15"/>
    <p:sldId id="417" r:id="rId16"/>
    <p:sldId id="418" r:id="rId17"/>
    <p:sldId id="419" r:id="rId18"/>
    <p:sldId id="420" r:id="rId19"/>
    <p:sldId id="36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16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396" y="1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BD67BE3C-7051-4306-955F-0BEE2C703E5F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260FB735-CB74-4B4E-8479-FBC42DF4DE9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0593F2-A1EE-0558-E4D6-A27602AB8E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40772" y="0"/>
            <a:ext cx="12600952" cy="685559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E39FB1C-5F0D-FC40-D65A-70095BA22F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35B48C2-548A-6078-2D00-CF2A5FD4E9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251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BD67BE3C-7051-4306-955F-0BEE2C703E5F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260FB735-CB74-4B4E-8479-FBC42DF4D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176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BD67BE3C-7051-4306-955F-0BEE2C703E5F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260FB735-CB74-4B4E-8479-FBC42DF4D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19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BD67BE3C-7051-4306-955F-0BEE2C703E5F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260FB735-CB74-4B4E-8479-FBC42DF4D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0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BD67BE3C-7051-4306-955F-0BEE2C703E5F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260FB735-CB74-4B4E-8479-FBC42DF4DE9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42398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BD67BE3C-7051-4306-955F-0BEE2C703E5F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260FB735-CB74-4B4E-8479-FBC42DF4D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700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BD67BE3C-7051-4306-955F-0BEE2C703E5F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260FB735-CB74-4B4E-8479-FBC42DF4D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74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BD67BE3C-7051-4306-955F-0BEE2C703E5F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260FB735-CB74-4B4E-8479-FBC42DF4D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106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BD67BE3C-7051-4306-955F-0BEE2C703E5F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260FB735-CB74-4B4E-8479-FBC42DF4D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482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BD67BE3C-7051-4306-955F-0BEE2C703E5F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260FB735-CB74-4B4E-8479-FBC42DF4D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94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BD67BE3C-7051-4306-955F-0BEE2C703E5F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260FB735-CB74-4B4E-8479-FBC42DF4D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093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BD1E38-6B64-7868-893C-9C1EFA295E78}"/>
              </a:ext>
            </a:extLst>
          </p:cNvPr>
          <p:cNvSpPr/>
          <p:nvPr userDrawn="1"/>
        </p:nvSpPr>
        <p:spPr>
          <a:xfrm>
            <a:off x="10004212" y="5195147"/>
            <a:ext cx="2192359" cy="1662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AEBA30-CCBF-4C18-59AD-17530D1F162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844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6CA9CE-B44B-BD8A-CD8C-22CB2957DA2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7958"/>
            <a:ext cx="12192000" cy="58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23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70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260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0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0.png"/><Relationship Id="rId13" Type="http://schemas.openxmlformats.org/officeDocument/2006/relationships/image" Target="../media/image205.png"/><Relationship Id="rId3" Type="http://schemas.openxmlformats.org/officeDocument/2006/relationships/image" Target="../media/image1940.png"/><Relationship Id="rId7" Type="http://schemas.openxmlformats.org/officeDocument/2006/relationships/image" Target="../media/image201.png"/><Relationship Id="rId12" Type="http://schemas.openxmlformats.org/officeDocument/2006/relationships/image" Target="../media/image204.png"/><Relationship Id="rId2" Type="http://schemas.openxmlformats.org/officeDocument/2006/relationships/image" Target="../media/image1930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203.png"/><Relationship Id="rId5" Type="http://schemas.openxmlformats.org/officeDocument/2006/relationships/image" Target="../media/image1960.png"/><Relationship Id="rId15" Type="http://schemas.openxmlformats.org/officeDocument/2006/relationships/image" Target="../media/image207.png"/><Relationship Id="rId10" Type="http://schemas.openxmlformats.org/officeDocument/2006/relationships/image" Target="../media/image202.png"/><Relationship Id="rId4" Type="http://schemas.openxmlformats.org/officeDocument/2006/relationships/image" Target="../media/image1950.png"/><Relationship Id="rId9" Type="http://schemas.openxmlformats.org/officeDocument/2006/relationships/image" Target="../media/image2000.png"/><Relationship Id="rId14" Type="http://schemas.openxmlformats.org/officeDocument/2006/relationships/image" Target="../media/image20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3.png"/><Relationship Id="rId7" Type="http://schemas.openxmlformats.org/officeDocument/2006/relationships/image" Target="../media/image239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2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microsoft.com/office/2017/06/relationships/model3d" Target="../media/model3d1.glb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microsoft.com/office/2017/06/relationships/model3d" Target="../media/model3d1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pPr algn="ctr"/>
            <a:r>
              <a:rPr lang="en-US" b="1" i="0" spc="0" dirty="0">
                <a:ln w="1270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ouTube Sans"/>
              </a:rPr>
              <a:t>Z-</a:t>
            </a:r>
            <a:r>
              <a:rPr lang="uk-UA" b="1" i="0" spc="0" dirty="0">
                <a:ln w="1270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ouTube Sans"/>
              </a:rPr>
              <a:t>Буферізація</a:t>
            </a:r>
            <a:endParaRPr lang="uk-UA" b="0" i="0" dirty="0">
              <a:effectLst/>
              <a:latin typeface="Linux Libertine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746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A2068-A2DA-3EB8-C9AE-5396500E4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ouTube Sans"/>
              </a:rPr>
              <a:t>Z-</a:t>
            </a:r>
            <a:r>
              <a:rPr lang="uk-UA" dirty="0">
                <a:latin typeface="YouTube Sans"/>
              </a:rPr>
              <a:t>Інтерполяція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15493-AF3F-6954-2A6D-4AD857D4D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3829820" cy="1508286"/>
          </a:xfrm>
        </p:spPr>
        <p:txBody>
          <a:bodyPr>
            <a:normAutofit fontScale="92500" lnSpcReduction="10000"/>
          </a:bodyPr>
          <a:lstStyle/>
          <a:p>
            <a:r>
              <a:rPr lang="uk-UA" dirty="0">
                <a:latin typeface="YouTube Sans"/>
              </a:rPr>
              <a:t>Коли ми вперше малювали трикутники з барицентричними координатами, наші результати виглядали правильно </a:t>
            </a:r>
          </a:p>
          <a:p>
            <a:r>
              <a:rPr lang="uk-UA" dirty="0">
                <a:latin typeface="YouTube Sans"/>
              </a:rPr>
              <a:t>Чому тепер маємо проблеми</a:t>
            </a:r>
            <a:r>
              <a:rPr lang="en-US" dirty="0">
                <a:latin typeface="YouTube Sans"/>
              </a:rPr>
              <a:t>?</a:t>
            </a:r>
            <a:endParaRPr lang="uk-UA" dirty="0">
              <a:latin typeface="YouTube Sans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AF124E2-2E60-B3E3-A55B-537B85BA4552}"/>
              </a:ext>
            </a:extLst>
          </p:cNvPr>
          <p:cNvCxnSpPr>
            <a:cxnSpLocks/>
          </p:cNvCxnSpPr>
          <p:nvPr/>
        </p:nvCxnSpPr>
        <p:spPr>
          <a:xfrm flipV="1">
            <a:off x="7110693" y="3621343"/>
            <a:ext cx="1284514" cy="12290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87006F9-DC76-6F1B-E6EA-8E18B78E0107}"/>
              </a:ext>
            </a:extLst>
          </p:cNvPr>
          <p:cNvCxnSpPr>
            <a:cxnSpLocks/>
          </p:cNvCxnSpPr>
          <p:nvPr/>
        </p:nvCxnSpPr>
        <p:spPr>
          <a:xfrm>
            <a:off x="5078035" y="3621343"/>
            <a:ext cx="331717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D7F9356-0803-64A3-46E1-17C17C9C3873}"/>
              </a:ext>
            </a:extLst>
          </p:cNvPr>
          <p:cNvCxnSpPr>
            <a:cxnSpLocks/>
          </p:cNvCxnSpPr>
          <p:nvPr/>
        </p:nvCxnSpPr>
        <p:spPr>
          <a:xfrm>
            <a:off x="6400153" y="4848461"/>
            <a:ext cx="7105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BBF555B-BCF7-3413-0FEF-BCF0086F1C95}"/>
              </a:ext>
            </a:extLst>
          </p:cNvPr>
          <p:cNvCxnSpPr>
            <a:cxnSpLocks/>
          </p:cNvCxnSpPr>
          <p:nvPr/>
        </p:nvCxnSpPr>
        <p:spPr>
          <a:xfrm>
            <a:off x="5078035" y="3619365"/>
            <a:ext cx="1322118" cy="12271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F640173-0A7F-4E3E-B3A9-96828091FBD8}"/>
              </a:ext>
            </a:extLst>
          </p:cNvPr>
          <p:cNvCxnSpPr>
            <a:cxnSpLocks/>
          </p:cNvCxnSpPr>
          <p:nvPr/>
        </p:nvCxnSpPr>
        <p:spPr>
          <a:xfrm>
            <a:off x="5514453" y="3617387"/>
            <a:ext cx="968331" cy="12290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64D36FF-2F80-8FB5-F96B-79710E65C15D}"/>
              </a:ext>
            </a:extLst>
          </p:cNvPr>
          <p:cNvCxnSpPr>
            <a:cxnSpLocks/>
          </p:cNvCxnSpPr>
          <p:nvPr/>
        </p:nvCxnSpPr>
        <p:spPr>
          <a:xfrm>
            <a:off x="5909302" y="3623322"/>
            <a:ext cx="688277" cy="1240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9A181CD-DB76-E25A-CAB8-9518DFD8994A}"/>
              </a:ext>
            </a:extLst>
          </p:cNvPr>
          <p:cNvCxnSpPr>
            <a:cxnSpLocks/>
          </p:cNvCxnSpPr>
          <p:nvPr/>
        </p:nvCxnSpPr>
        <p:spPr>
          <a:xfrm>
            <a:off x="6285358" y="3628035"/>
            <a:ext cx="380752" cy="12362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CE57DC5-D041-4FE0-E736-E1D7A0AD2C2F}"/>
              </a:ext>
            </a:extLst>
          </p:cNvPr>
          <p:cNvCxnSpPr>
            <a:cxnSpLocks/>
          </p:cNvCxnSpPr>
          <p:nvPr/>
        </p:nvCxnSpPr>
        <p:spPr>
          <a:xfrm>
            <a:off x="6597579" y="3628035"/>
            <a:ext cx="137300" cy="12362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577E7DF-C6A5-3425-F2FE-495B843E569D}"/>
              </a:ext>
            </a:extLst>
          </p:cNvPr>
          <p:cNvCxnSpPr>
            <a:cxnSpLocks/>
          </p:cNvCxnSpPr>
          <p:nvPr/>
        </p:nvCxnSpPr>
        <p:spPr>
          <a:xfrm flipH="1">
            <a:off x="6992428" y="3614652"/>
            <a:ext cx="869868" cy="12318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FE55EBD-9AA1-3F95-E312-6A86A679883E}"/>
              </a:ext>
            </a:extLst>
          </p:cNvPr>
          <p:cNvCxnSpPr>
            <a:cxnSpLocks/>
          </p:cNvCxnSpPr>
          <p:nvPr/>
        </p:nvCxnSpPr>
        <p:spPr>
          <a:xfrm flipH="1">
            <a:off x="6919202" y="3628035"/>
            <a:ext cx="447298" cy="12251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9BB39EC-F6CD-FC66-28C7-897260137D5C}"/>
              </a:ext>
            </a:extLst>
          </p:cNvPr>
          <p:cNvCxnSpPr>
            <a:cxnSpLocks/>
          </p:cNvCxnSpPr>
          <p:nvPr/>
        </p:nvCxnSpPr>
        <p:spPr>
          <a:xfrm flipH="1">
            <a:off x="6832359" y="3628035"/>
            <a:ext cx="116039" cy="12362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9BC25A3-18C3-6B99-BC0E-3F186A6B7D8D}"/>
              </a:ext>
            </a:extLst>
          </p:cNvPr>
          <p:cNvCxnSpPr>
            <a:cxnSpLocks/>
          </p:cNvCxnSpPr>
          <p:nvPr/>
        </p:nvCxnSpPr>
        <p:spPr>
          <a:xfrm>
            <a:off x="5396688" y="3905313"/>
            <a:ext cx="269569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C04157A-6AFC-81D0-CF09-E36071C26D4B}"/>
              </a:ext>
            </a:extLst>
          </p:cNvPr>
          <p:cNvCxnSpPr>
            <a:cxnSpLocks/>
          </p:cNvCxnSpPr>
          <p:nvPr/>
        </p:nvCxnSpPr>
        <p:spPr>
          <a:xfrm>
            <a:off x="5622319" y="4135941"/>
            <a:ext cx="223997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7A76A19-F681-0234-7899-452D780210CB}"/>
              </a:ext>
            </a:extLst>
          </p:cNvPr>
          <p:cNvCxnSpPr>
            <a:cxnSpLocks/>
          </p:cNvCxnSpPr>
          <p:nvPr/>
        </p:nvCxnSpPr>
        <p:spPr>
          <a:xfrm>
            <a:off x="5909302" y="4371468"/>
            <a:ext cx="1690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F42FDA2-6079-536D-C5F1-FCE2C03B9868}"/>
              </a:ext>
            </a:extLst>
          </p:cNvPr>
          <p:cNvCxnSpPr>
            <a:cxnSpLocks/>
          </p:cNvCxnSpPr>
          <p:nvPr/>
        </p:nvCxnSpPr>
        <p:spPr>
          <a:xfrm>
            <a:off x="6127020" y="4584185"/>
            <a:ext cx="12394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6315906-25B2-93B2-13B3-C627CE4663B0}"/>
              </a:ext>
            </a:extLst>
          </p:cNvPr>
          <p:cNvCxnSpPr>
            <a:cxnSpLocks/>
          </p:cNvCxnSpPr>
          <p:nvPr/>
        </p:nvCxnSpPr>
        <p:spPr>
          <a:xfrm>
            <a:off x="6285358" y="4747520"/>
            <a:ext cx="92825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C59749F4-28AF-B67C-8600-5EC28D1C7CD3}"/>
              </a:ext>
            </a:extLst>
          </p:cNvPr>
          <p:cNvSpPr/>
          <p:nvPr/>
        </p:nvSpPr>
        <p:spPr>
          <a:xfrm>
            <a:off x="6142613" y="4086362"/>
            <a:ext cx="110827" cy="10895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91C42E1F-A12C-1BBD-5972-A740506D30B1}"/>
              </a:ext>
            </a:extLst>
          </p:cNvPr>
          <p:cNvSpPr/>
          <p:nvPr/>
        </p:nvSpPr>
        <p:spPr>
          <a:xfrm>
            <a:off x="7129728" y="4077409"/>
            <a:ext cx="110827" cy="10895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AA1A17D-1D29-3E24-8491-5585195EE4CF}"/>
              </a:ext>
            </a:extLst>
          </p:cNvPr>
          <p:cNvSpPr/>
          <p:nvPr/>
        </p:nvSpPr>
        <p:spPr>
          <a:xfrm>
            <a:off x="6393480" y="4079435"/>
            <a:ext cx="110827" cy="10895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2A861AB1-7C06-C701-556D-2D474CA4DD9C}"/>
              </a:ext>
            </a:extLst>
          </p:cNvPr>
          <p:cNvSpPr/>
          <p:nvPr/>
        </p:nvSpPr>
        <p:spPr>
          <a:xfrm>
            <a:off x="6608962" y="4081463"/>
            <a:ext cx="110827" cy="10895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BBEC470-E6EC-9B05-9F25-685574734EF6}"/>
              </a:ext>
            </a:extLst>
          </p:cNvPr>
          <p:cNvSpPr/>
          <p:nvPr/>
        </p:nvSpPr>
        <p:spPr>
          <a:xfrm>
            <a:off x="6845130" y="4073720"/>
            <a:ext cx="110827" cy="10895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14B5C1-912F-1C06-A379-78C70D23EB67}"/>
              </a:ext>
            </a:extLst>
          </p:cNvPr>
          <p:cNvCxnSpPr>
            <a:cxnSpLocks/>
          </p:cNvCxnSpPr>
          <p:nvPr/>
        </p:nvCxnSpPr>
        <p:spPr>
          <a:xfrm flipV="1">
            <a:off x="7470673" y="2061189"/>
            <a:ext cx="592275" cy="5382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543A548-ADAD-3DDA-E087-B29CB192EE10}"/>
              </a:ext>
            </a:extLst>
          </p:cNvPr>
          <p:cNvCxnSpPr>
            <a:cxnSpLocks/>
          </p:cNvCxnSpPr>
          <p:nvPr/>
        </p:nvCxnSpPr>
        <p:spPr>
          <a:xfrm flipV="1">
            <a:off x="7470673" y="1128976"/>
            <a:ext cx="0" cy="14704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6F51722-43C5-20FC-5888-440AAAC4EDAD}"/>
              </a:ext>
            </a:extLst>
          </p:cNvPr>
          <p:cNvCxnSpPr>
            <a:cxnSpLocks/>
          </p:cNvCxnSpPr>
          <p:nvPr/>
        </p:nvCxnSpPr>
        <p:spPr>
          <a:xfrm>
            <a:off x="7470672" y="2593430"/>
            <a:ext cx="826813" cy="2307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A3F7EDE-91DD-040B-390E-4D3C288F1980}"/>
                  </a:ext>
                </a:extLst>
              </p:cNvPr>
              <p:cNvSpPr txBox="1"/>
              <p:nvPr/>
            </p:nvSpPr>
            <p:spPr>
              <a:xfrm>
                <a:off x="8339750" y="2692937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A3F7EDE-91DD-040B-390E-4D3C288F1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9750" y="2692937"/>
                <a:ext cx="194540" cy="276999"/>
              </a:xfrm>
              <a:prstGeom prst="rect">
                <a:avLst/>
              </a:prstGeom>
              <a:blipFill>
                <a:blip r:embed="rId2"/>
                <a:stretch>
                  <a:fillRect l="-15625" r="-9375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010FF9B-1C58-8B3F-F31A-5434C0C8015C}"/>
                  </a:ext>
                </a:extLst>
              </p:cNvPr>
              <p:cNvSpPr txBox="1"/>
              <p:nvPr/>
            </p:nvSpPr>
            <p:spPr>
              <a:xfrm>
                <a:off x="7340959" y="849999"/>
                <a:ext cx="1979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010FF9B-1C58-8B3F-F31A-5434C0C80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0959" y="849999"/>
                <a:ext cx="197938" cy="276999"/>
              </a:xfrm>
              <a:prstGeom prst="rect">
                <a:avLst/>
              </a:prstGeom>
              <a:blipFill>
                <a:blip r:embed="rId3"/>
                <a:stretch>
                  <a:fillRect l="-27273" r="-21212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3A644B9-1FC9-C803-651F-FAFCE35E76BF}"/>
                  </a:ext>
                </a:extLst>
              </p:cNvPr>
              <p:cNvSpPr txBox="1"/>
              <p:nvPr/>
            </p:nvSpPr>
            <p:spPr>
              <a:xfrm>
                <a:off x="8062948" y="1899503"/>
                <a:ext cx="1803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3A644B9-1FC9-C803-651F-FAFCE35E7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2948" y="1899503"/>
                <a:ext cx="180306" cy="276999"/>
              </a:xfrm>
              <a:prstGeom prst="rect">
                <a:avLst/>
              </a:prstGeom>
              <a:blipFill>
                <a:blip r:embed="rId4"/>
                <a:stretch>
                  <a:fillRect l="-17241" r="-13793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14AA14-E1FA-5800-2758-1C3D813012E4}"/>
              </a:ext>
            </a:extLst>
          </p:cNvPr>
          <p:cNvSpPr/>
          <p:nvPr/>
        </p:nvSpPr>
        <p:spPr>
          <a:xfrm>
            <a:off x="7686607" y="820656"/>
            <a:ext cx="1306285" cy="1288473"/>
          </a:xfrm>
          <a:custGeom>
            <a:avLst/>
            <a:gdLst>
              <a:gd name="connsiteX0" fmla="*/ 1306285 w 1306285"/>
              <a:gd name="connsiteY0" fmla="*/ 1288473 h 1288473"/>
              <a:gd name="connsiteX1" fmla="*/ 748145 w 1306285"/>
              <a:gd name="connsiteY1" fmla="*/ 0 h 1288473"/>
              <a:gd name="connsiteX2" fmla="*/ 0 w 1306285"/>
              <a:gd name="connsiteY2" fmla="*/ 950026 h 1288473"/>
              <a:gd name="connsiteX3" fmla="*/ 1306285 w 1306285"/>
              <a:gd name="connsiteY3" fmla="*/ 1288473 h 1288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6285" h="1288473">
                <a:moveTo>
                  <a:pt x="1306285" y="1288473"/>
                </a:moveTo>
                <a:lnTo>
                  <a:pt x="748145" y="0"/>
                </a:lnTo>
                <a:lnTo>
                  <a:pt x="0" y="950026"/>
                </a:lnTo>
                <a:lnTo>
                  <a:pt x="1306285" y="1288473"/>
                </a:lnTo>
                <a:close/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9CA783A-D7A9-BAD1-45DB-C8E4541F2F2B}"/>
              </a:ext>
            </a:extLst>
          </p:cNvPr>
          <p:cNvCxnSpPr>
            <a:cxnSpLocks/>
          </p:cNvCxnSpPr>
          <p:nvPr/>
        </p:nvCxnSpPr>
        <p:spPr>
          <a:xfrm>
            <a:off x="8192662" y="1899502"/>
            <a:ext cx="820198" cy="2209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DE1DBEF-76C3-C161-FDD9-FB3660785F5B}"/>
              </a:ext>
            </a:extLst>
          </p:cNvPr>
          <p:cNvSpPr/>
          <p:nvPr/>
        </p:nvSpPr>
        <p:spPr>
          <a:xfrm rot="836991">
            <a:off x="8021526" y="1858190"/>
            <a:ext cx="1143988" cy="32804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E9E6496-B045-A80A-842F-7033B1F7A925}"/>
              </a:ext>
            </a:extLst>
          </p:cNvPr>
          <p:cNvSpPr/>
          <p:nvPr/>
        </p:nvSpPr>
        <p:spPr>
          <a:xfrm rot="836991">
            <a:off x="7462599" y="2574600"/>
            <a:ext cx="1143988" cy="32804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4522DC-6F42-7586-EE35-115FC73DD8E4}"/>
              </a:ext>
            </a:extLst>
          </p:cNvPr>
          <p:cNvSpPr txBox="1"/>
          <p:nvPr/>
        </p:nvSpPr>
        <p:spPr>
          <a:xfrm>
            <a:off x="8932816" y="2461299"/>
            <a:ext cx="1561654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Паралельні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F977708-4A05-328A-8C0E-5CFC9985D12D}"/>
              </a:ext>
            </a:extLst>
          </p:cNvPr>
          <p:cNvCxnSpPr>
            <a:endCxn id="18" idx="5"/>
          </p:cNvCxnSpPr>
          <p:nvPr/>
        </p:nvCxnSpPr>
        <p:spPr>
          <a:xfrm flipH="1" flipV="1">
            <a:off x="8958093" y="2232274"/>
            <a:ext cx="204814" cy="229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67A1C15-A5DA-BFBD-08CF-27B62CB9A344}"/>
              </a:ext>
            </a:extLst>
          </p:cNvPr>
          <p:cNvCxnSpPr>
            <a:cxnSpLocks/>
            <a:endCxn id="54" idx="6"/>
          </p:cNvCxnSpPr>
          <p:nvPr/>
        </p:nvCxnSpPr>
        <p:spPr>
          <a:xfrm flipH="1">
            <a:off x="8589717" y="2785582"/>
            <a:ext cx="423143" cy="9093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E19884B-977F-3137-208D-DD8B88BF16A8}"/>
              </a:ext>
            </a:extLst>
          </p:cNvPr>
          <p:cNvCxnSpPr>
            <a:cxnSpLocks/>
            <a:endCxn id="83" idx="6"/>
          </p:cNvCxnSpPr>
          <p:nvPr/>
        </p:nvCxnSpPr>
        <p:spPr>
          <a:xfrm flipV="1">
            <a:off x="6241323" y="4131887"/>
            <a:ext cx="999232" cy="912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49B4F2DA-7154-B5CC-88DB-E94E4FFD77FA}"/>
              </a:ext>
            </a:extLst>
          </p:cNvPr>
          <p:cNvSpPr/>
          <p:nvPr/>
        </p:nvSpPr>
        <p:spPr>
          <a:xfrm>
            <a:off x="6020142" y="3978801"/>
            <a:ext cx="1346358" cy="32804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BDD1ACB-30BF-A118-FABC-DFBA53AB439F}"/>
              </a:ext>
            </a:extLst>
          </p:cNvPr>
          <p:cNvCxnSpPr>
            <a:cxnSpLocks/>
            <a:stCxn id="72" idx="1"/>
            <a:endCxn id="70" idx="6"/>
          </p:cNvCxnSpPr>
          <p:nvPr/>
        </p:nvCxnSpPr>
        <p:spPr>
          <a:xfrm flipH="1" flipV="1">
            <a:off x="7366500" y="4142821"/>
            <a:ext cx="767439" cy="16508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C5FD844D-F5EC-08A5-114F-72BB9AF12A5F}"/>
              </a:ext>
            </a:extLst>
          </p:cNvPr>
          <p:cNvSpPr txBox="1"/>
          <p:nvPr/>
        </p:nvSpPr>
        <p:spPr>
          <a:xfrm>
            <a:off x="8133939" y="3846245"/>
            <a:ext cx="1718996" cy="92333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Проста лінія переходить всі точки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ontent Placeholder 2">
                <a:extLst>
                  <a:ext uri="{FF2B5EF4-FFF2-40B4-BE49-F238E27FC236}">
                    <a16:creationId xmlns:a16="http://schemas.microsoft.com/office/drawing/2014/main" id="{79F93595-6250-4A05-9335-A291A9AF58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8215" y="3342273"/>
                <a:ext cx="3829820" cy="14862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800" kern="1200" spc="1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uk-UA" dirty="0">
                    <a:latin typeface="YouTube Sans"/>
                  </a:rPr>
                  <a:t>Наш трикутник правильно виглядав бо він був паралельний до осі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uk-UA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73" name="Content Placeholder 2">
                <a:extLst>
                  <a:ext uri="{FF2B5EF4-FFF2-40B4-BE49-F238E27FC236}">
                    <a16:creationId xmlns:a16="http://schemas.microsoft.com/office/drawing/2014/main" id="{79F93595-6250-4A05-9335-A291A9AF5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215" y="3342273"/>
                <a:ext cx="3829820" cy="1486285"/>
              </a:xfrm>
              <a:prstGeom prst="rect">
                <a:avLst/>
              </a:prstGeom>
              <a:blipFill>
                <a:blip r:embed="rId5"/>
                <a:stretch>
                  <a:fillRect l="-318" t="-2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E644B21-44D8-DBD4-CB87-8D98DAB1D82D}"/>
              </a:ext>
            </a:extLst>
          </p:cNvPr>
          <p:cNvCxnSpPr>
            <a:cxnSpLocks/>
          </p:cNvCxnSpPr>
          <p:nvPr/>
        </p:nvCxnSpPr>
        <p:spPr>
          <a:xfrm flipH="1" flipV="1">
            <a:off x="6734879" y="3153068"/>
            <a:ext cx="12740" cy="23790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BC31581-AA68-7880-54AD-CF7AA5574D9F}"/>
              </a:ext>
            </a:extLst>
          </p:cNvPr>
          <p:cNvCxnSpPr>
            <a:cxnSpLocks/>
          </p:cNvCxnSpPr>
          <p:nvPr/>
        </p:nvCxnSpPr>
        <p:spPr>
          <a:xfrm>
            <a:off x="6735026" y="5532090"/>
            <a:ext cx="22954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307CB3-9D9C-9CB5-C181-F8437A36923F}"/>
                  </a:ext>
                </a:extLst>
              </p:cNvPr>
              <p:cNvSpPr txBox="1"/>
              <p:nvPr/>
            </p:nvSpPr>
            <p:spPr>
              <a:xfrm>
                <a:off x="9030525" y="5393590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307CB3-9D9C-9CB5-C181-F8437A369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0525" y="5393590"/>
                <a:ext cx="194540" cy="276999"/>
              </a:xfrm>
              <a:prstGeom prst="rect">
                <a:avLst/>
              </a:prstGeom>
              <a:blipFill>
                <a:blip r:embed="rId6"/>
                <a:stretch>
                  <a:fillRect l="-15625" r="-9375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03B69B-D418-6852-6E52-94A6A723D5AC}"/>
                  </a:ext>
                </a:extLst>
              </p:cNvPr>
              <p:cNvSpPr txBox="1"/>
              <p:nvPr/>
            </p:nvSpPr>
            <p:spPr>
              <a:xfrm>
                <a:off x="6644726" y="2846803"/>
                <a:ext cx="1803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03B69B-D418-6852-6E52-94A6A723D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4726" y="2846803"/>
                <a:ext cx="180306" cy="276999"/>
              </a:xfrm>
              <a:prstGeom prst="rect">
                <a:avLst/>
              </a:prstGeom>
              <a:blipFill>
                <a:blip r:embed="rId7"/>
                <a:stretch>
                  <a:fillRect l="-16667" r="-10000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Camera">
                <a:extLst>
                  <a:ext uri="{FF2B5EF4-FFF2-40B4-BE49-F238E27FC236}">
                    <a16:creationId xmlns:a16="http://schemas.microsoft.com/office/drawing/2014/main" id="{D23842A6-7631-3655-2175-A479F0A0036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91214064"/>
                  </p:ext>
                </p:extLst>
              </p:nvPr>
            </p:nvGraphicFramePr>
            <p:xfrm>
              <a:off x="6340593" y="5155542"/>
              <a:ext cx="909687" cy="602003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909687" cy="602003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821885" ay="-167" az="10799047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0613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Camera">
                <a:extLst>
                  <a:ext uri="{FF2B5EF4-FFF2-40B4-BE49-F238E27FC236}">
                    <a16:creationId xmlns:a16="http://schemas.microsoft.com/office/drawing/2014/main" id="{D23842A6-7631-3655-2175-A479F0A003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40593" y="5155542"/>
                <a:ext cx="909687" cy="6020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996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3" grpId="0" animBg="1"/>
      <p:bldP spid="84" grpId="0" animBg="1"/>
      <p:bldP spid="85" grpId="0" animBg="1"/>
      <p:bldP spid="86" grpId="0" animBg="1"/>
      <p:bldP spid="18" grpId="0" animBg="1"/>
      <p:bldP spid="54" grpId="0" animBg="1"/>
      <p:bldP spid="19" grpId="0" animBg="1"/>
      <p:bldP spid="70" grpId="0" animBg="1"/>
      <p:bldP spid="72" grpId="0" animBg="1"/>
      <p:bldP spid="7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A2068-A2DA-3EB8-C9AE-5396500E4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Виведення </a:t>
            </a:r>
            <a:r>
              <a:rPr lang="en-US" dirty="0">
                <a:latin typeface="YouTube Sans"/>
              </a:rPr>
              <a:t>Z-</a:t>
            </a:r>
            <a:r>
              <a:rPr lang="uk-UA" dirty="0">
                <a:latin typeface="YouTube Sans"/>
              </a:rPr>
              <a:t>Інтерполяції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15493-AF3F-6954-2A6D-4AD857D4D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799"/>
            <a:ext cx="3470970" cy="2174478"/>
          </a:xfrm>
        </p:spPr>
        <p:txBody>
          <a:bodyPr>
            <a:normAutofit/>
          </a:bodyPr>
          <a:lstStyle/>
          <a:p>
            <a:r>
              <a:rPr lang="uk-UA" dirty="0">
                <a:latin typeface="YouTube Sans"/>
              </a:rPr>
              <a:t>Зараз перейдемо проблему формально і побачимо як можна правильно інтерполювати глибину</a:t>
            </a:r>
          </a:p>
          <a:p>
            <a:pPr lvl="1"/>
            <a:r>
              <a:rPr lang="uk-UA" dirty="0">
                <a:latin typeface="YouTube Sans"/>
              </a:rPr>
              <a:t>Буде багато алгебри, не є важно все зрозуміти! Якщо щось нерозумієте, то повільно перейдіть по моїх кроках</a:t>
            </a:r>
          </a:p>
          <a:p>
            <a:endParaRPr lang="en-US" dirty="0">
              <a:latin typeface="YouTube San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82C9B3-F2E0-67B3-0693-B6DB118B673E}"/>
              </a:ext>
            </a:extLst>
          </p:cNvPr>
          <p:cNvCxnSpPr/>
          <p:nvPr/>
        </p:nvCxnSpPr>
        <p:spPr>
          <a:xfrm flipV="1">
            <a:off x="5622958" y="1997008"/>
            <a:ext cx="2297875" cy="1288473"/>
          </a:xfrm>
          <a:prstGeom prst="line">
            <a:avLst/>
          </a:prstGeom>
          <a:ln w="28575">
            <a:solidFill>
              <a:srgbClr val="6F6F74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EAC2D1F-FE81-FB2F-40BF-BFF2E69B780C}"/>
              </a:ext>
            </a:extLst>
          </p:cNvPr>
          <p:cNvCxnSpPr>
            <a:cxnSpLocks/>
          </p:cNvCxnSpPr>
          <p:nvPr/>
        </p:nvCxnSpPr>
        <p:spPr>
          <a:xfrm>
            <a:off x="5622958" y="3285481"/>
            <a:ext cx="3740727" cy="564078"/>
          </a:xfrm>
          <a:prstGeom prst="line">
            <a:avLst/>
          </a:prstGeom>
          <a:ln w="28575">
            <a:solidFill>
              <a:srgbClr val="6F6F74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076F00-5F77-BAD1-726D-D6E3657B7B4B}"/>
              </a:ext>
            </a:extLst>
          </p:cNvPr>
          <p:cNvCxnSpPr>
            <a:cxnSpLocks/>
          </p:cNvCxnSpPr>
          <p:nvPr/>
        </p:nvCxnSpPr>
        <p:spPr>
          <a:xfrm flipH="1" flipV="1">
            <a:off x="7920833" y="1997008"/>
            <a:ext cx="1442852" cy="1852551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3D4E2F2-4A46-DE49-4C66-2EF32D6C34A1}"/>
              </a:ext>
            </a:extLst>
          </p:cNvPr>
          <p:cNvCxnSpPr>
            <a:cxnSpLocks/>
          </p:cNvCxnSpPr>
          <p:nvPr/>
        </p:nvCxnSpPr>
        <p:spPr>
          <a:xfrm flipV="1">
            <a:off x="6771895" y="1997008"/>
            <a:ext cx="0" cy="2107869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DB95422-FCD0-B2BC-5C5C-F0D3904057CA}"/>
              </a:ext>
            </a:extLst>
          </p:cNvPr>
          <p:cNvSpPr/>
          <p:nvPr/>
        </p:nvSpPr>
        <p:spPr>
          <a:xfrm>
            <a:off x="6727610" y="2595228"/>
            <a:ext cx="88570" cy="9203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5245284-60EC-D401-58B4-D9EDB4D88E74}"/>
              </a:ext>
            </a:extLst>
          </p:cNvPr>
          <p:cNvSpPr/>
          <p:nvPr/>
        </p:nvSpPr>
        <p:spPr>
          <a:xfrm>
            <a:off x="6727610" y="3029708"/>
            <a:ext cx="88570" cy="9203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ECF0790-D03B-5C63-2E9B-6A24516D4D60}"/>
              </a:ext>
            </a:extLst>
          </p:cNvPr>
          <p:cNvSpPr/>
          <p:nvPr/>
        </p:nvSpPr>
        <p:spPr>
          <a:xfrm>
            <a:off x="6727610" y="3427987"/>
            <a:ext cx="88570" cy="9203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6282C83-4B91-790A-B101-F3FE23F242A1}"/>
              </a:ext>
            </a:extLst>
          </p:cNvPr>
          <p:cNvSpPr/>
          <p:nvPr/>
        </p:nvSpPr>
        <p:spPr>
          <a:xfrm>
            <a:off x="7876548" y="1950991"/>
            <a:ext cx="88570" cy="9203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B74A3A1-BD23-ED9B-8AEA-555805C33B21}"/>
              </a:ext>
            </a:extLst>
          </p:cNvPr>
          <p:cNvSpPr/>
          <p:nvPr/>
        </p:nvSpPr>
        <p:spPr>
          <a:xfrm>
            <a:off x="9319400" y="3803543"/>
            <a:ext cx="88570" cy="9203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505FDD2-7266-2C55-79B9-34A2A2BC8A50}"/>
              </a:ext>
            </a:extLst>
          </p:cNvPr>
          <p:cNvSpPr/>
          <p:nvPr/>
        </p:nvSpPr>
        <p:spPr>
          <a:xfrm>
            <a:off x="8451016" y="2672990"/>
            <a:ext cx="88570" cy="9203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36B4D97-F0FC-751C-8653-EDF662D55327}"/>
              </a:ext>
            </a:extLst>
          </p:cNvPr>
          <p:cNvCxnSpPr>
            <a:cxnSpLocks/>
          </p:cNvCxnSpPr>
          <p:nvPr/>
        </p:nvCxnSpPr>
        <p:spPr>
          <a:xfrm flipV="1">
            <a:off x="5622958" y="2719006"/>
            <a:ext cx="2916628" cy="566474"/>
          </a:xfrm>
          <a:prstGeom prst="line">
            <a:avLst/>
          </a:prstGeom>
          <a:ln w="28575">
            <a:solidFill>
              <a:srgbClr val="6F6F74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DC02526B-ADDA-40EA-E646-0DF7720A346D}"/>
              </a:ext>
            </a:extLst>
          </p:cNvPr>
          <p:cNvSpPr/>
          <p:nvPr/>
        </p:nvSpPr>
        <p:spPr>
          <a:xfrm>
            <a:off x="5578673" y="3228903"/>
            <a:ext cx="88570" cy="9203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05BD478-31EB-06B4-BDE8-8E01993DF0E8}"/>
              </a:ext>
            </a:extLst>
          </p:cNvPr>
          <p:cNvCxnSpPr/>
          <p:nvPr/>
        </p:nvCxnSpPr>
        <p:spPr>
          <a:xfrm>
            <a:off x="5729836" y="4199879"/>
            <a:ext cx="1042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C3B285E-916C-6665-DA20-D1F913F993C5}"/>
              </a:ext>
            </a:extLst>
          </p:cNvPr>
          <p:cNvCxnSpPr>
            <a:cxnSpLocks/>
          </p:cNvCxnSpPr>
          <p:nvPr/>
        </p:nvCxnSpPr>
        <p:spPr>
          <a:xfrm flipH="1">
            <a:off x="5667243" y="4199879"/>
            <a:ext cx="10603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FEAFC5F-0BCB-AFE5-5897-1547E0655BCB}"/>
                  </a:ext>
                </a:extLst>
              </p:cNvPr>
              <p:cNvSpPr txBox="1"/>
              <p:nvPr/>
            </p:nvSpPr>
            <p:spPr>
              <a:xfrm>
                <a:off x="6866527" y="2664655"/>
                <a:ext cx="124691" cy="2799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FEAFC5F-0BCB-AFE5-5897-1547E0655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527" y="2664655"/>
                <a:ext cx="124691" cy="279968"/>
              </a:xfrm>
              <a:prstGeom prst="rect">
                <a:avLst/>
              </a:prstGeom>
              <a:blipFill>
                <a:blip r:embed="rId2"/>
                <a:stretch>
                  <a:fillRect l="-47619" r="-4285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FB3E9E8-2CFE-F0DA-9402-B159E49B6FB4}"/>
                  </a:ext>
                </a:extLst>
              </p:cNvPr>
              <p:cNvSpPr txBox="1"/>
              <p:nvPr/>
            </p:nvSpPr>
            <p:spPr>
              <a:xfrm>
                <a:off x="6858608" y="3115349"/>
                <a:ext cx="63471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FB3E9E8-2CFE-F0DA-9402-B159E49B6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608" y="3115349"/>
                <a:ext cx="634713" cy="276999"/>
              </a:xfrm>
              <a:prstGeom prst="rect">
                <a:avLst/>
              </a:prstGeom>
              <a:blipFill>
                <a:blip r:embed="rId3"/>
                <a:stretch>
                  <a:fillRect l="-1923" r="-96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3408BDB-96C8-E483-C8ED-8F22C2B8DA7D}"/>
                  </a:ext>
                </a:extLst>
              </p:cNvPr>
              <p:cNvSpPr txBox="1"/>
              <p:nvPr/>
            </p:nvSpPr>
            <p:spPr>
              <a:xfrm>
                <a:off x="8967098" y="2976849"/>
                <a:ext cx="63471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3408BDB-96C8-E483-C8ED-8F22C2B8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098" y="2976849"/>
                <a:ext cx="634713" cy="276999"/>
              </a:xfrm>
              <a:prstGeom prst="rect">
                <a:avLst/>
              </a:prstGeom>
              <a:blipFill>
                <a:blip r:embed="rId4"/>
                <a:stretch>
                  <a:fillRect l="-3846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7B43B7-2F10-C972-5D5D-1C09167136A0}"/>
                  </a:ext>
                </a:extLst>
              </p:cNvPr>
              <p:cNvSpPr txBox="1"/>
              <p:nvPr/>
            </p:nvSpPr>
            <p:spPr>
              <a:xfrm>
                <a:off x="8319034" y="2104016"/>
                <a:ext cx="1762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7B43B7-2F10-C972-5D5D-1C0916713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034" y="2104016"/>
                <a:ext cx="176267" cy="276999"/>
              </a:xfrm>
              <a:prstGeom prst="rect">
                <a:avLst/>
              </a:prstGeom>
              <a:blipFill>
                <a:blip r:embed="rId5"/>
                <a:stretch>
                  <a:fillRect l="-17241" r="-13793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3130391-4C33-402B-4E1D-3A081CE2E1BC}"/>
                  </a:ext>
                </a:extLst>
              </p:cNvPr>
              <p:cNvSpPr txBox="1"/>
              <p:nvPr/>
            </p:nvSpPr>
            <p:spPr>
              <a:xfrm>
                <a:off x="7917864" y="1613142"/>
                <a:ext cx="15265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3130391-4C33-402B-4E1D-3A081CE2E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864" y="1613142"/>
                <a:ext cx="1526572" cy="276999"/>
              </a:xfrm>
              <a:prstGeom prst="rect">
                <a:avLst/>
              </a:prstGeom>
              <a:blipFill>
                <a:blip r:embed="rId6"/>
                <a:stretch>
                  <a:fillRect l="-3200" r="-5200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A9B1DAF-8F1B-C149-617A-4CD7625DB387}"/>
                  </a:ext>
                </a:extLst>
              </p:cNvPr>
              <p:cNvSpPr txBox="1"/>
              <p:nvPr/>
            </p:nvSpPr>
            <p:spPr>
              <a:xfrm>
                <a:off x="9480996" y="3696472"/>
                <a:ext cx="15106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A9B1DAF-8F1B-C149-617A-4CD7625DB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0996" y="3696472"/>
                <a:ext cx="1510606" cy="276999"/>
              </a:xfrm>
              <a:prstGeom prst="rect">
                <a:avLst/>
              </a:prstGeom>
              <a:blipFill>
                <a:blip r:embed="rId7"/>
                <a:stretch>
                  <a:fillRect l="-3226" r="-4839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48011D2-C768-42BC-7FBB-7E7BA3842FAB}"/>
                  </a:ext>
                </a:extLst>
              </p:cNvPr>
              <p:cNvSpPr txBox="1"/>
              <p:nvPr/>
            </p:nvSpPr>
            <p:spPr>
              <a:xfrm>
                <a:off x="6789049" y="2324752"/>
                <a:ext cx="3962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48011D2-C768-42BC-7FBB-7E7BA3842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9049" y="2324752"/>
                <a:ext cx="396262" cy="276999"/>
              </a:xfrm>
              <a:prstGeom prst="rect">
                <a:avLst/>
              </a:prstGeom>
              <a:blipFill>
                <a:blip r:embed="rId8"/>
                <a:stretch>
                  <a:fillRect l="-13846" r="-3077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2EBFBE6-7822-6F0B-1BF3-EF9107A604EE}"/>
                  </a:ext>
                </a:extLst>
              </p:cNvPr>
              <p:cNvSpPr txBox="1"/>
              <p:nvPr/>
            </p:nvSpPr>
            <p:spPr>
              <a:xfrm>
                <a:off x="6809995" y="3427986"/>
                <a:ext cx="3909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2EBFBE6-7822-6F0B-1BF3-EF9107A60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995" y="3427986"/>
                <a:ext cx="390941" cy="276999"/>
              </a:xfrm>
              <a:prstGeom prst="rect">
                <a:avLst/>
              </a:prstGeom>
              <a:blipFill>
                <a:blip r:embed="rId9"/>
                <a:stretch>
                  <a:fillRect l="-14063" r="-4688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0FE594D-AD9D-0C87-7FD6-AEFA71F18AE7}"/>
                  </a:ext>
                </a:extLst>
              </p:cNvPr>
              <p:cNvSpPr txBox="1"/>
              <p:nvPr/>
            </p:nvSpPr>
            <p:spPr>
              <a:xfrm>
                <a:off x="6466877" y="2923415"/>
                <a:ext cx="2967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0FE594D-AD9D-0C87-7FD6-AEFA71F18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77" y="2923415"/>
                <a:ext cx="296748" cy="276999"/>
              </a:xfrm>
              <a:prstGeom prst="rect">
                <a:avLst/>
              </a:prstGeom>
              <a:blipFill>
                <a:blip r:embed="rId10"/>
                <a:stretch>
                  <a:fillRect l="-18367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9AA03A6-9D61-D005-B7B4-3FC3793F9F91}"/>
                  </a:ext>
                </a:extLst>
              </p:cNvPr>
              <p:cNvSpPr txBox="1"/>
              <p:nvPr/>
            </p:nvSpPr>
            <p:spPr>
              <a:xfrm>
                <a:off x="8589498" y="2456728"/>
                <a:ext cx="12303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9AA03A6-9D61-D005-B7B4-3FC3793F9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498" y="2456728"/>
                <a:ext cx="1230337" cy="276999"/>
              </a:xfrm>
              <a:prstGeom prst="rect">
                <a:avLst/>
              </a:prstGeom>
              <a:blipFill>
                <a:blip r:embed="rId11"/>
                <a:stretch>
                  <a:fillRect l="-3960" r="-6436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645EA66-C830-3FCA-2CD9-9B0EE8919706}"/>
                  </a:ext>
                </a:extLst>
              </p:cNvPr>
              <p:cNvSpPr txBox="1"/>
              <p:nvPr/>
            </p:nvSpPr>
            <p:spPr>
              <a:xfrm>
                <a:off x="6109292" y="4231517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645EA66-C830-3FCA-2CD9-9B0EE8919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292" y="4231517"/>
                <a:ext cx="192360" cy="276999"/>
              </a:xfrm>
              <a:prstGeom prst="rect">
                <a:avLst/>
              </a:prstGeom>
              <a:blipFill>
                <a:blip r:embed="rId12"/>
                <a:stretch>
                  <a:fillRect l="-25000" r="-25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7C3478A-A9A2-AA29-3F77-06893CFE9260}"/>
              </a:ext>
            </a:extLst>
          </p:cNvPr>
          <p:cNvCxnSpPr>
            <a:cxnSpLocks/>
          </p:cNvCxnSpPr>
          <p:nvPr/>
        </p:nvCxnSpPr>
        <p:spPr>
          <a:xfrm>
            <a:off x="5522018" y="4690726"/>
            <a:ext cx="316507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1C785EB-37EA-1B28-5FB3-3B86C42E686A}"/>
                  </a:ext>
                </a:extLst>
              </p:cNvPr>
              <p:cNvSpPr txBox="1"/>
              <p:nvPr/>
            </p:nvSpPr>
            <p:spPr>
              <a:xfrm>
                <a:off x="6313772" y="4756131"/>
                <a:ext cx="1803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1C785EB-37EA-1B28-5FB3-3B86C42E6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772" y="4756131"/>
                <a:ext cx="180306" cy="276999"/>
              </a:xfrm>
              <a:prstGeom prst="rect">
                <a:avLst/>
              </a:prstGeom>
              <a:blipFill>
                <a:blip r:embed="rId13"/>
                <a:stretch>
                  <a:fillRect l="-17241" r="-13793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967132E-F1FA-29BB-BAE4-9F6515128B93}"/>
              </a:ext>
            </a:extLst>
          </p:cNvPr>
          <p:cNvCxnSpPr>
            <a:cxnSpLocks/>
          </p:cNvCxnSpPr>
          <p:nvPr/>
        </p:nvCxnSpPr>
        <p:spPr>
          <a:xfrm flipV="1">
            <a:off x="5522018" y="2104016"/>
            <a:ext cx="0" cy="25867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60E7C0A-79B8-DEB8-0080-709AD227DF5F}"/>
                  </a:ext>
                </a:extLst>
              </p:cNvPr>
              <p:cNvSpPr txBox="1"/>
              <p:nvPr/>
            </p:nvSpPr>
            <p:spPr>
              <a:xfrm>
                <a:off x="5204571" y="3618577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60E7C0A-79B8-DEB8-0080-709AD227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4571" y="3618577"/>
                <a:ext cx="194540" cy="276999"/>
              </a:xfrm>
              <a:prstGeom prst="rect">
                <a:avLst/>
              </a:prstGeom>
              <a:blipFill>
                <a:blip r:embed="rId14"/>
                <a:stretch>
                  <a:fillRect l="-15625" r="-9375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5D991B8-8AC6-2C7A-B326-5A6A3D45A611}"/>
                  </a:ext>
                </a:extLst>
              </p:cNvPr>
              <p:cNvSpPr txBox="1"/>
              <p:nvPr/>
            </p:nvSpPr>
            <p:spPr>
              <a:xfrm>
                <a:off x="5029136" y="5091122"/>
                <a:ext cx="2430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5D991B8-8AC6-2C7A-B326-5A6A3D45A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136" y="5091122"/>
                <a:ext cx="2430024" cy="276999"/>
              </a:xfrm>
              <a:prstGeom prst="rect">
                <a:avLst/>
              </a:prstGeom>
              <a:blipFill>
                <a:blip r:embed="rId15"/>
                <a:stretch>
                  <a:fillRect l="-1754" r="-275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1F2569F-EA43-1D1E-F187-F5BCFF7FEF16}"/>
                  </a:ext>
                </a:extLst>
              </p:cNvPr>
              <p:cNvSpPr txBox="1"/>
              <p:nvPr/>
            </p:nvSpPr>
            <p:spPr>
              <a:xfrm>
                <a:off x="5029136" y="5491517"/>
                <a:ext cx="24451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1F2569F-EA43-1D1E-F187-F5BCFF7FE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136" y="5491517"/>
                <a:ext cx="2445157" cy="276999"/>
              </a:xfrm>
              <a:prstGeom prst="rect">
                <a:avLst/>
              </a:prstGeom>
              <a:blipFill>
                <a:blip r:embed="rId16"/>
                <a:stretch>
                  <a:fillRect l="-1746" r="-2993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9A3E1D7-0FF8-70C6-9E43-A94DBAE5A0E3}"/>
                  </a:ext>
                </a:extLst>
              </p:cNvPr>
              <p:cNvSpPr txBox="1"/>
              <p:nvPr/>
            </p:nvSpPr>
            <p:spPr>
              <a:xfrm>
                <a:off x="7604675" y="5491516"/>
                <a:ext cx="24036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9A3E1D7-0FF8-70C6-9E43-A94DBAE5A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4675" y="5491516"/>
                <a:ext cx="2403607" cy="276999"/>
              </a:xfrm>
              <a:prstGeom prst="rect">
                <a:avLst/>
              </a:prstGeom>
              <a:blipFill>
                <a:blip r:embed="rId17"/>
                <a:stretch>
                  <a:fillRect l="-1772" r="-2785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2EA8A630-2D6C-A47D-B785-DF2B96E725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6840" y="3959874"/>
                <a:ext cx="3384816" cy="25867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800" kern="1200" spc="1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uk-UA" dirty="0">
                    <a:latin typeface="YouTube Sans"/>
                  </a:rPr>
                  <a:t>Ми знаємо</a:t>
                </a:r>
                <a:r>
                  <a:rPr lang="en-US" dirty="0"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b="0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Ми хочемо знайти</a:t>
                </a:r>
                <a:r>
                  <a:rPr lang="en-US" dirty="0"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latin typeface="YouTube Sans"/>
                  </a:rPr>
                  <a:t>, </a:t>
                </a:r>
                <a:r>
                  <a:rPr lang="uk-UA" dirty="0">
                    <a:latin typeface="YouTube Sans"/>
                  </a:rPr>
                  <a:t>і вжити його щоби знайти нашу глибину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uk-UA" dirty="0">
                  <a:latin typeface="YouTube Sans"/>
                </a:endParaRPr>
              </a:p>
              <a:p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2EA8A630-2D6C-A47D-B785-DF2B96E72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840" y="3959874"/>
                <a:ext cx="3384816" cy="2586710"/>
              </a:xfrm>
              <a:prstGeom prst="rect">
                <a:avLst/>
              </a:prstGeom>
              <a:blipFill>
                <a:blip r:embed="rId18"/>
                <a:stretch>
                  <a:fillRect l="-360" t="-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2D178E99-595E-00B5-610A-F6436571A60E}"/>
              </a:ext>
            </a:extLst>
          </p:cNvPr>
          <p:cNvSpPr/>
          <p:nvPr/>
        </p:nvSpPr>
        <p:spPr>
          <a:xfrm>
            <a:off x="6789049" y="2324752"/>
            <a:ext cx="381045" cy="339902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1E4C580-B8E6-2D25-15F5-6ADE8694594D}"/>
              </a:ext>
            </a:extLst>
          </p:cNvPr>
          <p:cNvSpPr/>
          <p:nvPr/>
        </p:nvSpPr>
        <p:spPr>
          <a:xfrm>
            <a:off x="6824450" y="2664653"/>
            <a:ext cx="206603" cy="279969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BCE342CF-9603-AE88-A9EE-AF5C111466DD}"/>
              </a:ext>
            </a:extLst>
          </p:cNvPr>
          <p:cNvSpPr/>
          <p:nvPr/>
        </p:nvSpPr>
        <p:spPr>
          <a:xfrm>
            <a:off x="6408004" y="2922646"/>
            <a:ext cx="381045" cy="339902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C5D8ABD-241E-CA5E-7998-02B788124EC7}"/>
              </a:ext>
            </a:extLst>
          </p:cNvPr>
          <p:cNvSpPr/>
          <p:nvPr/>
        </p:nvSpPr>
        <p:spPr>
          <a:xfrm>
            <a:off x="6796657" y="3432866"/>
            <a:ext cx="381045" cy="339902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D3CCC3E0-05B3-EC3D-4262-1F88796690E5}"/>
              </a:ext>
            </a:extLst>
          </p:cNvPr>
          <p:cNvSpPr/>
          <p:nvPr/>
        </p:nvSpPr>
        <p:spPr>
          <a:xfrm>
            <a:off x="7871643" y="1592579"/>
            <a:ext cx="1609353" cy="392979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5FEF1961-2CA5-F42E-E012-59FACEB5720A}"/>
              </a:ext>
            </a:extLst>
          </p:cNvPr>
          <p:cNvSpPr/>
          <p:nvPr/>
        </p:nvSpPr>
        <p:spPr>
          <a:xfrm>
            <a:off x="9426416" y="3653069"/>
            <a:ext cx="1631982" cy="392979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723283A-CA66-8078-85DF-290F3B945B37}"/>
              </a:ext>
            </a:extLst>
          </p:cNvPr>
          <p:cNvSpPr/>
          <p:nvPr/>
        </p:nvSpPr>
        <p:spPr>
          <a:xfrm>
            <a:off x="7263109" y="3113863"/>
            <a:ext cx="206603" cy="279969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A4065D3-2B0D-7E2D-6B7F-14B43FC3048E}"/>
              </a:ext>
            </a:extLst>
          </p:cNvPr>
          <p:cNvSpPr/>
          <p:nvPr/>
        </p:nvSpPr>
        <p:spPr>
          <a:xfrm>
            <a:off x="8288229" y="2117144"/>
            <a:ext cx="206603" cy="27996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49DBE401-47EF-E879-4A77-FF00C6771229}"/>
              </a:ext>
            </a:extLst>
          </p:cNvPr>
          <p:cNvSpPr/>
          <p:nvPr/>
        </p:nvSpPr>
        <p:spPr>
          <a:xfrm>
            <a:off x="8574987" y="2418380"/>
            <a:ext cx="1294760" cy="39297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B20A0FA7-4169-9563-09E4-D50FCAD84F69}"/>
              </a:ext>
            </a:extLst>
          </p:cNvPr>
          <p:cNvSpPr/>
          <p:nvPr/>
        </p:nvSpPr>
        <p:spPr>
          <a:xfrm>
            <a:off x="9370479" y="2989695"/>
            <a:ext cx="206603" cy="27996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630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1" grpId="0" animBg="1"/>
      <p:bldP spid="23" grpId="0"/>
      <p:bldP spid="69" grpId="0"/>
      <p:bldP spid="70" grpId="0"/>
      <p:bldP spid="24" grpId="0"/>
      <p:bldP spid="77" grpId="0"/>
      <p:bldP spid="78" grpId="0"/>
      <p:bldP spid="79" grpId="0"/>
      <p:bldP spid="40" grpId="0"/>
      <p:bldP spid="91" grpId="0"/>
      <p:bldP spid="93" grpId="0"/>
      <p:bldP spid="94" grpId="0"/>
      <p:bldP spid="45" grpId="0" animBg="1"/>
      <p:bldP spid="97" grpId="0" animBg="1"/>
      <p:bldP spid="98" grpId="0" animBg="1"/>
      <p:bldP spid="99" grpId="0" animBg="1"/>
      <p:bldP spid="101" grpId="0" animBg="1"/>
      <p:bldP spid="102" grpId="0" animBg="1"/>
      <p:bldP spid="103" grpId="0" animBg="1"/>
      <p:bldP spid="105" grpId="0" animBg="1"/>
      <p:bldP spid="108" grpId="0" animBg="1"/>
      <p:bldP spid="1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50E66-04F5-837C-3488-8F3965CE2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Виведення </a:t>
            </a:r>
            <a:r>
              <a:rPr lang="en-US" dirty="0">
                <a:latin typeface="YouTube Sans"/>
              </a:rPr>
              <a:t>Z-</a:t>
            </a:r>
            <a:r>
              <a:rPr lang="uk-UA" dirty="0">
                <a:latin typeface="YouTube Sans"/>
              </a:rPr>
              <a:t>Інтерполяції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C860C9C-8884-774B-D0A2-56B41155440F}"/>
                  </a:ext>
                </a:extLst>
              </p:cNvPr>
              <p:cNvSpPr txBox="1"/>
              <p:nvPr/>
            </p:nvSpPr>
            <p:spPr>
              <a:xfrm>
                <a:off x="599703" y="2009898"/>
                <a:ext cx="1029769" cy="521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C860C9C-8884-774B-D0A2-56B411554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703" y="2009898"/>
                <a:ext cx="1029769" cy="5214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D3ACBD-B0E5-D926-2581-901C37DBF926}"/>
                  </a:ext>
                </a:extLst>
              </p:cNvPr>
              <p:cNvSpPr txBox="1"/>
              <p:nvPr/>
            </p:nvSpPr>
            <p:spPr>
              <a:xfrm>
                <a:off x="599703" y="2661062"/>
                <a:ext cx="1019125" cy="521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D3ACBD-B0E5-D926-2581-901C37DBF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703" y="2661062"/>
                <a:ext cx="1019125" cy="5210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7645D3-A6B3-9556-CA06-5CD98A2267DD}"/>
                  </a:ext>
                </a:extLst>
              </p:cNvPr>
              <p:cNvSpPr txBox="1"/>
              <p:nvPr/>
            </p:nvSpPr>
            <p:spPr>
              <a:xfrm>
                <a:off x="1629472" y="2132110"/>
                <a:ext cx="16160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7645D3-A6B3-9556-CA06-5CD98A226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472" y="2132110"/>
                <a:ext cx="1616019" cy="276999"/>
              </a:xfrm>
              <a:prstGeom prst="rect">
                <a:avLst/>
              </a:prstGeom>
              <a:blipFill>
                <a:blip r:embed="rId4"/>
                <a:stretch>
                  <a:fillRect l="-1887" r="-755"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9ACD6C-4988-D165-C9FF-72C6267D6392}"/>
                  </a:ext>
                </a:extLst>
              </p:cNvPr>
              <p:cNvSpPr txBox="1"/>
              <p:nvPr/>
            </p:nvSpPr>
            <p:spPr>
              <a:xfrm>
                <a:off x="1629472" y="2783082"/>
                <a:ext cx="16000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9ACD6C-4988-D165-C9FF-72C6267D6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472" y="2783082"/>
                <a:ext cx="1600053" cy="276999"/>
              </a:xfrm>
              <a:prstGeom prst="rect">
                <a:avLst/>
              </a:prstGeom>
              <a:blipFill>
                <a:blip r:embed="rId5"/>
                <a:stretch>
                  <a:fillRect l="-1901" r="-760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2FEACD-02F2-7EE3-90C1-D10E9473008E}"/>
                  </a:ext>
                </a:extLst>
              </p:cNvPr>
              <p:cNvSpPr txBox="1"/>
              <p:nvPr/>
            </p:nvSpPr>
            <p:spPr>
              <a:xfrm>
                <a:off x="3723509" y="2133781"/>
                <a:ext cx="1600053" cy="923330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є проєктовані версії</a:t>
                </a:r>
                <a:r>
                  <a:rPr lang="uk-UA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2FEACD-02F2-7EE3-90C1-D10E94730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509" y="2133781"/>
                <a:ext cx="1600053" cy="923330"/>
              </a:xfrm>
              <a:prstGeom prst="rect">
                <a:avLst/>
              </a:prstGeom>
              <a:blipFill>
                <a:blip r:embed="rId6"/>
                <a:stretch>
                  <a:fillRect l="-3435" t="-3311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7D9E8CF1-969E-4E4B-E410-46E9807152BC}"/>
              </a:ext>
            </a:extLst>
          </p:cNvPr>
          <p:cNvSpPr/>
          <p:nvPr/>
        </p:nvSpPr>
        <p:spPr>
          <a:xfrm>
            <a:off x="552203" y="2060858"/>
            <a:ext cx="480951" cy="47095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49451F-0DA1-A59D-FD9C-8DE027CC1064}"/>
              </a:ext>
            </a:extLst>
          </p:cNvPr>
          <p:cNvSpPr/>
          <p:nvPr/>
        </p:nvSpPr>
        <p:spPr>
          <a:xfrm>
            <a:off x="552202" y="2686104"/>
            <a:ext cx="480951" cy="47095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355FA70-3814-F251-9ED8-08E6014A52A0}"/>
                  </a:ext>
                </a:extLst>
              </p:cNvPr>
              <p:cNvSpPr txBox="1"/>
              <p:nvPr/>
            </p:nvSpPr>
            <p:spPr>
              <a:xfrm>
                <a:off x="2502350" y="3437906"/>
                <a:ext cx="2147639" cy="5965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355FA70-3814-F251-9ED8-08E6014A5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350" y="3437906"/>
                <a:ext cx="2147639" cy="5965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15314B2-F0DD-9059-8F2E-4A04FA7E0F8D}"/>
                  </a:ext>
                </a:extLst>
              </p:cNvPr>
              <p:cNvSpPr txBox="1"/>
              <p:nvPr/>
            </p:nvSpPr>
            <p:spPr>
              <a:xfrm>
                <a:off x="552202" y="3491942"/>
                <a:ext cx="830740" cy="521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15314B2-F0DD-9059-8F2E-4A04FA7E0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02" y="3491942"/>
                <a:ext cx="830740" cy="5210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85E8ABF-E93D-CF40-1468-F29F4F323779}"/>
                  </a:ext>
                </a:extLst>
              </p:cNvPr>
              <p:cNvSpPr txBox="1"/>
              <p:nvPr/>
            </p:nvSpPr>
            <p:spPr>
              <a:xfrm>
                <a:off x="1400222" y="3491942"/>
                <a:ext cx="1084848" cy="5218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85E8ABF-E93D-CF40-1468-F29F4F323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222" y="3491942"/>
                <a:ext cx="1084848" cy="521874"/>
              </a:xfrm>
              <a:prstGeom prst="rect">
                <a:avLst/>
              </a:prstGeom>
              <a:blipFill>
                <a:blip r:embed="rId9"/>
                <a:stretch>
                  <a:fillRect b="-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C22DA0-DDE3-015F-346A-40ED2AD88E40}"/>
                  </a:ext>
                </a:extLst>
              </p:cNvPr>
              <p:cNvSpPr txBox="1"/>
              <p:nvPr/>
            </p:nvSpPr>
            <p:spPr>
              <a:xfrm>
                <a:off x="5839861" y="1783859"/>
                <a:ext cx="2430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C22DA0-DDE3-015F-346A-40ED2AD88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9861" y="1783859"/>
                <a:ext cx="2430024" cy="276999"/>
              </a:xfrm>
              <a:prstGeom prst="rect">
                <a:avLst/>
              </a:prstGeom>
              <a:blipFill>
                <a:blip r:embed="rId10"/>
                <a:stretch>
                  <a:fillRect l="-1754" t="-2222" r="-2757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7AE39A-DFE9-13FF-A932-1DA49315D0E3}"/>
                  </a:ext>
                </a:extLst>
              </p:cNvPr>
              <p:cNvSpPr txBox="1"/>
              <p:nvPr/>
            </p:nvSpPr>
            <p:spPr>
              <a:xfrm>
                <a:off x="5839861" y="2184254"/>
                <a:ext cx="24451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7AE39A-DFE9-13FF-A932-1DA49315D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9861" y="2184254"/>
                <a:ext cx="2445157" cy="276999"/>
              </a:xfrm>
              <a:prstGeom prst="rect">
                <a:avLst/>
              </a:prstGeom>
              <a:blipFill>
                <a:blip r:embed="rId11"/>
                <a:stretch>
                  <a:fillRect l="-1746" r="-2993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A2E5A5-824E-C14E-96EE-F18F12A1834D}"/>
                  </a:ext>
                </a:extLst>
              </p:cNvPr>
              <p:cNvSpPr txBox="1"/>
              <p:nvPr/>
            </p:nvSpPr>
            <p:spPr>
              <a:xfrm>
                <a:off x="8415400" y="2184253"/>
                <a:ext cx="24036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A2E5A5-824E-C14E-96EE-F18F12A18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400" y="2184253"/>
                <a:ext cx="2403607" cy="276999"/>
              </a:xfrm>
              <a:prstGeom prst="rect">
                <a:avLst/>
              </a:prstGeom>
              <a:blipFill>
                <a:blip r:embed="rId12"/>
                <a:stretch>
                  <a:fillRect l="-1772" r="-2785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E9BA759-177B-F19D-B113-E5545F2BB4FA}"/>
                  </a:ext>
                </a:extLst>
              </p:cNvPr>
              <p:cNvSpPr txBox="1"/>
              <p:nvPr/>
            </p:nvSpPr>
            <p:spPr>
              <a:xfrm>
                <a:off x="4649989" y="3452540"/>
                <a:ext cx="3107581" cy="599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E9BA759-177B-F19D-B113-E5545F2BB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989" y="3452540"/>
                <a:ext cx="3107581" cy="5998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5C83757A-0093-71C3-799A-B608FF3B51B9}"/>
              </a:ext>
            </a:extLst>
          </p:cNvPr>
          <p:cNvSpPr/>
          <p:nvPr/>
        </p:nvSpPr>
        <p:spPr>
          <a:xfrm>
            <a:off x="2712904" y="3372884"/>
            <a:ext cx="480951" cy="470954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32472E5-DD7A-891D-E414-EC00A86384C2}"/>
              </a:ext>
            </a:extLst>
          </p:cNvPr>
          <p:cNvSpPr/>
          <p:nvPr/>
        </p:nvSpPr>
        <p:spPr>
          <a:xfrm>
            <a:off x="3502539" y="3363932"/>
            <a:ext cx="480951" cy="470954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7D016C2-69F9-93EE-9C5F-57D57FA6A7CF}"/>
              </a:ext>
            </a:extLst>
          </p:cNvPr>
          <p:cNvSpPr/>
          <p:nvPr/>
        </p:nvSpPr>
        <p:spPr>
          <a:xfrm>
            <a:off x="4096614" y="3363932"/>
            <a:ext cx="480951" cy="470954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CDCDAAD-4342-5626-5A17-11BA8C35477A}"/>
              </a:ext>
            </a:extLst>
          </p:cNvPr>
          <p:cNvSpPr/>
          <p:nvPr/>
        </p:nvSpPr>
        <p:spPr>
          <a:xfrm>
            <a:off x="2190290" y="3428999"/>
            <a:ext cx="306100" cy="324709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B3B3554-D6EC-F3CE-A620-C989D0C2E4A7}"/>
              </a:ext>
            </a:extLst>
          </p:cNvPr>
          <p:cNvSpPr/>
          <p:nvPr/>
        </p:nvSpPr>
        <p:spPr>
          <a:xfrm>
            <a:off x="2181254" y="3757861"/>
            <a:ext cx="306100" cy="324709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A0B1068-6253-75F2-6D3A-3E34F2005803}"/>
              </a:ext>
            </a:extLst>
          </p:cNvPr>
          <p:cNvSpPr/>
          <p:nvPr/>
        </p:nvSpPr>
        <p:spPr>
          <a:xfrm>
            <a:off x="5852345" y="2231792"/>
            <a:ext cx="306100" cy="324709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69A6B5B-D1BC-630F-4E3A-C2243DE29330}"/>
              </a:ext>
            </a:extLst>
          </p:cNvPr>
          <p:cNvSpPr/>
          <p:nvPr/>
        </p:nvSpPr>
        <p:spPr>
          <a:xfrm>
            <a:off x="5852345" y="1774736"/>
            <a:ext cx="306100" cy="324709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619B2F1-5A80-0E06-FB9A-2A9111C60830}"/>
                  </a:ext>
                </a:extLst>
              </p:cNvPr>
              <p:cNvSpPr txBox="1"/>
              <p:nvPr/>
            </p:nvSpPr>
            <p:spPr>
              <a:xfrm>
                <a:off x="552202" y="4508205"/>
                <a:ext cx="3503908" cy="599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619B2F1-5A80-0E06-FB9A-2A9111C60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02" y="4508205"/>
                <a:ext cx="3503908" cy="5998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8254A61-5A71-50C9-09F1-4FE20BD944D3}"/>
                  </a:ext>
                </a:extLst>
              </p:cNvPr>
              <p:cNvSpPr txBox="1"/>
              <p:nvPr/>
            </p:nvSpPr>
            <p:spPr>
              <a:xfrm>
                <a:off x="552202" y="5468298"/>
                <a:ext cx="4986814" cy="599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8254A61-5A71-50C9-09F1-4FE20BD94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02" y="5468298"/>
                <a:ext cx="4986814" cy="5998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Oval 47">
            <a:extLst>
              <a:ext uri="{FF2B5EF4-FFF2-40B4-BE49-F238E27FC236}">
                <a16:creationId xmlns:a16="http://schemas.microsoft.com/office/drawing/2014/main" id="{174FA13F-9FA0-CAF5-5963-3D05A20F2189}"/>
              </a:ext>
            </a:extLst>
          </p:cNvPr>
          <p:cNvSpPr/>
          <p:nvPr/>
        </p:nvSpPr>
        <p:spPr>
          <a:xfrm>
            <a:off x="599703" y="4699970"/>
            <a:ext cx="306100" cy="324709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7E9477-BD8F-AFF6-1C5E-387D0ADDD738}"/>
                  </a:ext>
                </a:extLst>
              </p:cNvPr>
              <p:cNvSpPr txBox="1"/>
              <p:nvPr/>
            </p:nvSpPr>
            <p:spPr>
              <a:xfrm>
                <a:off x="6329464" y="5168630"/>
                <a:ext cx="3566808" cy="646331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Тепер маємо рівняння де ми знаємо всі змінні хіба що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7E9477-BD8F-AFF6-1C5E-387D0ADDD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464" y="5168630"/>
                <a:ext cx="3566808" cy="646331"/>
              </a:xfrm>
              <a:prstGeom prst="rect">
                <a:avLst/>
              </a:prstGeom>
              <a:blipFill>
                <a:blip r:embed="rId16"/>
                <a:stretch>
                  <a:fillRect l="-1368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52">
            <a:extLst>
              <a:ext uri="{FF2B5EF4-FFF2-40B4-BE49-F238E27FC236}">
                <a16:creationId xmlns:a16="http://schemas.microsoft.com/office/drawing/2014/main" id="{9FB2B0B9-41A5-C54E-1704-13787E9B67F2}"/>
              </a:ext>
            </a:extLst>
          </p:cNvPr>
          <p:cNvSpPr/>
          <p:nvPr/>
        </p:nvSpPr>
        <p:spPr>
          <a:xfrm>
            <a:off x="1874196" y="2099445"/>
            <a:ext cx="447472" cy="431878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BD26563-139A-A558-6D2F-57E1B1C56DE6}"/>
              </a:ext>
            </a:extLst>
          </p:cNvPr>
          <p:cNvSpPr/>
          <p:nvPr/>
        </p:nvSpPr>
        <p:spPr>
          <a:xfrm>
            <a:off x="1854254" y="2750448"/>
            <a:ext cx="447472" cy="431878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4973E14-19E9-DA1F-3B0E-34D86CBD198A}"/>
              </a:ext>
            </a:extLst>
          </p:cNvPr>
          <p:cNvSpPr/>
          <p:nvPr/>
        </p:nvSpPr>
        <p:spPr>
          <a:xfrm>
            <a:off x="8415400" y="2202917"/>
            <a:ext cx="306100" cy="324709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C1A86F2-1DDB-669B-3558-0678B031434C}"/>
              </a:ext>
            </a:extLst>
          </p:cNvPr>
          <p:cNvCxnSpPr>
            <a:stCxn id="61" idx="3"/>
            <a:endCxn id="48" idx="6"/>
          </p:cNvCxnSpPr>
          <p:nvPr/>
        </p:nvCxnSpPr>
        <p:spPr>
          <a:xfrm flipH="1">
            <a:off x="905803" y="2480073"/>
            <a:ext cx="7554424" cy="2382252"/>
          </a:xfrm>
          <a:prstGeom prst="straightConnector1">
            <a:avLst/>
          </a:prstGeom>
          <a:ln w="28575">
            <a:solidFill>
              <a:srgbClr val="7030A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736ECB68-6842-235A-D11E-D711A6B425FF}"/>
              </a:ext>
            </a:extLst>
          </p:cNvPr>
          <p:cNvSpPr/>
          <p:nvPr/>
        </p:nvSpPr>
        <p:spPr>
          <a:xfrm>
            <a:off x="3576169" y="5500168"/>
            <a:ext cx="217618" cy="25438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4E098D7-8567-F03B-9841-887EC7C69FAC}"/>
              </a:ext>
            </a:extLst>
          </p:cNvPr>
          <p:cNvSpPr/>
          <p:nvPr/>
        </p:nvSpPr>
        <p:spPr>
          <a:xfrm>
            <a:off x="1153063" y="5664056"/>
            <a:ext cx="217618" cy="25438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76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0" grpId="0" animBg="1"/>
      <p:bldP spid="11" grpId="0" animBg="1"/>
      <p:bldP spid="12" grpId="0" animBg="1"/>
      <p:bldP spid="13" grpId="0"/>
      <p:bldP spid="14" grpId="0"/>
      <p:bldP spid="15" grpId="0"/>
      <p:bldP spid="19" grpId="0"/>
      <p:bldP spid="20" grpId="0" animBg="1"/>
      <p:bldP spid="21" grpId="0" animBg="1"/>
      <p:bldP spid="22" grpId="0" animBg="1"/>
      <p:bldP spid="34" grpId="0" animBg="1"/>
      <p:bldP spid="35" grpId="0" animBg="1"/>
      <p:bldP spid="36" grpId="0" animBg="1"/>
      <p:bldP spid="37" grpId="0" animBg="1"/>
      <p:bldP spid="38" grpId="0"/>
      <p:bldP spid="39" grpId="0"/>
      <p:bldP spid="48" grpId="0" animBg="1"/>
      <p:bldP spid="52" grpId="0" animBg="1"/>
      <p:bldP spid="53" grpId="0" animBg="1"/>
      <p:bldP spid="54" grpId="0" animBg="1"/>
      <p:bldP spid="61" grpId="0" animBg="1"/>
      <p:bldP spid="64" grpId="0" animBg="1"/>
      <p:bldP spid="6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FE6C-D13F-3458-40F3-91EFFCFBB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Виведення </a:t>
            </a:r>
            <a:r>
              <a:rPr lang="en-US" dirty="0">
                <a:latin typeface="YouTube Sans"/>
              </a:rPr>
              <a:t>Z-</a:t>
            </a:r>
            <a:r>
              <a:rPr lang="uk-UA" dirty="0">
                <a:latin typeface="YouTube Sans"/>
              </a:rPr>
              <a:t>Інтерполяції</a:t>
            </a:r>
            <a:endParaRPr lang="en-US" dirty="0">
              <a:latin typeface="YouTube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CB4D6B-1DA7-63A9-913D-9E332873A680}"/>
              </a:ext>
            </a:extLst>
          </p:cNvPr>
          <p:cNvSpPr txBox="1"/>
          <p:nvPr/>
        </p:nvSpPr>
        <p:spPr>
          <a:xfrm>
            <a:off x="5577891" y="1808122"/>
            <a:ext cx="2078181" cy="92333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Перенесемо дільник на другу сторону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17945E-BE55-3FF1-30D3-A19FE309087B}"/>
                  </a:ext>
                </a:extLst>
              </p:cNvPr>
              <p:cNvSpPr txBox="1"/>
              <p:nvPr/>
            </p:nvSpPr>
            <p:spPr>
              <a:xfrm>
                <a:off x="335287" y="1893133"/>
                <a:ext cx="4986814" cy="599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17945E-BE55-3FF1-30D3-A19FE3090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7" y="1893133"/>
                <a:ext cx="4986814" cy="5998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FA88392-E98B-2394-5E8F-302D26341517}"/>
                  </a:ext>
                </a:extLst>
              </p:cNvPr>
              <p:cNvSpPr txBox="1"/>
              <p:nvPr/>
            </p:nvSpPr>
            <p:spPr>
              <a:xfrm>
                <a:off x="8442429" y="1669622"/>
                <a:ext cx="2078181" cy="1200329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Ми хочемо ізолювати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 з одної сторони а все інше з другої</a:t>
                </a:r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FA88392-E98B-2394-5E8F-302D26341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429" y="1669622"/>
                <a:ext cx="2078181" cy="1200329"/>
              </a:xfrm>
              <a:prstGeom prst="rect">
                <a:avLst/>
              </a:prstGeom>
              <a:blipFill>
                <a:blip r:embed="rId3"/>
                <a:stretch>
                  <a:fillRect l="-2639" t="-3046" r="-4106" b="-71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FF9A116A-5DED-6FA8-5081-9596365A1CD0}"/>
              </a:ext>
            </a:extLst>
          </p:cNvPr>
          <p:cNvSpPr/>
          <p:nvPr/>
        </p:nvSpPr>
        <p:spPr>
          <a:xfrm>
            <a:off x="2828694" y="2200981"/>
            <a:ext cx="2078181" cy="3671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59DC8A-DC3A-271B-3230-1D22D16C22FA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2217906" y="2269787"/>
            <a:ext cx="610788" cy="11475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1A11B6-5DD9-6785-5D2D-6DD31FF9E906}"/>
                  </a:ext>
                </a:extLst>
              </p:cNvPr>
              <p:cNvSpPr txBox="1"/>
              <p:nvPr/>
            </p:nvSpPr>
            <p:spPr>
              <a:xfrm>
                <a:off x="151542" y="3039300"/>
                <a:ext cx="7432484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1A11B6-5DD9-6785-5D2D-6DD31FF9E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42" y="3039300"/>
                <a:ext cx="7432484" cy="312650"/>
              </a:xfrm>
              <a:prstGeom prst="rect">
                <a:avLst/>
              </a:prstGeom>
              <a:blipFill>
                <a:blip r:embed="rId4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2D40FE-D8BD-84FF-B8FC-358069152973}"/>
              </a:ext>
            </a:extLst>
          </p:cNvPr>
          <p:cNvCxnSpPr>
            <a:cxnSpLocks/>
            <a:stCxn id="7" idx="2"/>
            <a:endCxn id="15" idx="1"/>
          </p:cNvCxnSpPr>
          <p:nvPr/>
        </p:nvCxnSpPr>
        <p:spPr>
          <a:xfrm flipH="1">
            <a:off x="3450417" y="2568102"/>
            <a:ext cx="417368" cy="28763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Left Brace 14">
            <a:extLst>
              <a:ext uri="{FF2B5EF4-FFF2-40B4-BE49-F238E27FC236}">
                <a16:creationId xmlns:a16="http://schemas.microsoft.com/office/drawing/2014/main" id="{5E8993E4-C031-213C-D774-D462763865D1}"/>
              </a:ext>
            </a:extLst>
          </p:cNvPr>
          <p:cNvSpPr/>
          <p:nvPr/>
        </p:nvSpPr>
        <p:spPr>
          <a:xfrm rot="5400000">
            <a:off x="3324983" y="2002266"/>
            <a:ext cx="250869" cy="1957817"/>
          </a:xfrm>
          <a:prstGeom prst="leftBrac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853481-5F7B-7F6B-0E07-55BD41EB55D5}"/>
                  </a:ext>
                </a:extLst>
              </p:cNvPr>
              <p:cNvSpPr txBox="1"/>
              <p:nvPr/>
            </p:nvSpPr>
            <p:spPr>
              <a:xfrm>
                <a:off x="124171" y="4387278"/>
                <a:ext cx="10395859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853481-5F7B-7F6B-0E07-55BD41EB5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71" y="4387278"/>
                <a:ext cx="10395859" cy="312650"/>
              </a:xfrm>
              <a:prstGeom prst="rect">
                <a:avLst/>
              </a:prstGeom>
              <a:blipFill>
                <a:blip r:embed="rId5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0319852-20C4-55DE-514A-38D9EA5BCE6B}"/>
              </a:ext>
            </a:extLst>
          </p:cNvPr>
          <p:cNvSpPr txBox="1"/>
          <p:nvPr/>
        </p:nvSpPr>
        <p:spPr>
          <a:xfrm>
            <a:off x="7905345" y="3535947"/>
            <a:ext cx="2821021" cy="646331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Ми все з лівої сторони перемножуємо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6ABC400-AE38-5569-C994-8D3168EBC906}"/>
              </a:ext>
            </a:extLst>
          </p:cNvPr>
          <p:cNvCxnSpPr/>
          <p:nvPr/>
        </p:nvCxnSpPr>
        <p:spPr>
          <a:xfrm>
            <a:off x="259404" y="3429000"/>
            <a:ext cx="0" cy="95827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E83FDB8-69A8-B315-025B-6827ACB14020}"/>
              </a:ext>
            </a:extLst>
          </p:cNvPr>
          <p:cNvCxnSpPr>
            <a:cxnSpLocks/>
          </p:cNvCxnSpPr>
          <p:nvPr/>
        </p:nvCxnSpPr>
        <p:spPr>
          <a:xfrm>
            <a:off x="4429326" y="3351950"/>
            <a:ext cx="2853448" cy="103532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FE0D73C8-BA2B-883D-E91A-8F322AA484FF}"/>
              </a:ext>
            </a:extLst>
          </p:cNvPr>
          <p:cNvSpPr/>
          <p:nvPr/>
        </p:nvSpPr>
        <p:spPr>
          <a:xfrm>
            <a:off x="259403" y="4345021"/>
            <a:ext cx="752273" cy="45395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C5095E6-941B-9F6D-5EF8-92993750A757}"/>
              </a:ext>
            </a:extLst>
          </p:cNvPr>
          <p:cNvSpPr/>
          <p:nvPr/>
        </p:nvSpPr>
        <p:spPr>
          <a:xfrm>
            <a:off x="7589555" y="4351506"/>
            <a:ext cx="752273" cy="45395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5496073-9384-9A8D-5ED1-F53C59425C31}"/>
                  </a:ext>
                </a:extLst>
              </p:cNvPr>
              <p:cNvSpPr txBox="1"/>
              <p:nvPr/>
            </p:nvSpPr>
            <p:spPr>
              <a:xfrm>
                <a:off x="161010" y="4990649"/>
                <a:ext cx="8536632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5496073-9384-9A8D-5ED1-F53C59425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10" y="4990649"/>
                <a:ext cx="8536632" cy="312650"/>
              </a:xfrm>
              <a:prstGeom prst="rect">
                <a:avLst/>
              </a:prstGeom>
              <a:blipFill>
                <a:blip r:embed="rId6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452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0" grpId="0"/>
      <p:bldP spid="15" grpId="0" animBg="1"/>
      <p:bldP spid="21" grpId="0"/>
      <p:bldP spid="22" grpId="0" animBg="1"/>
      <p:bldP spid="31" grpId="0" animBg="1"/>
      <p:bldP spid="32" grpId="0" animBg="1"/>
      <p:bldP spid="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30EF9-BFFA-CEC1-93EA-3614C63E2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Виведення </a:t>
            </a:r>
            <a:r>
              <a:rPr lang="en-US" dirty="0">
                <a:latin typeface="YouTube Sans"/>
              </a:rPr>
              <a:t>Z-</a:t>
            </a:r>
            <a:r>
              <a:rPr lang="uk-UA" dirty="0">
                <a:latin typeface="YouTube Sans"/>
              </a:rPr>
              <a:t>Інтерполяції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5416E3-C0B9-9128-9748-01E8F6236D9F}"/>
                  </a:ext>
                </a:extLst>
              </p:cNvPr>
              <p:cNvSpPr txBox="1"/>
              <p:nvPr/>
            </p:nvSpPr>
            <p:spPr>
              <a:xfrm>
                <a:off x="0" y="1831813"/>
                <a:ext cx="8536632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5416E3-C0B9-9128-9748-01E8F6236D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31813"/>
                <a:ext cx="8536632" cy="312650"/>
              </a:xfrm>
              <a:prstGeom prst="rect">
                <a:avLst/>
              </a:prstGeom>
              <a:blipFill>
                <a:blip r:embed="rId2"/>
                <a:stretch>
                  <a:fillRect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713CC0-918C-930F-A83A-08C818374B1D}"/>
                  </a:ext>
                </a:extLst>
              </p:cNvPr>
              <p:cNvSpPr txBox="1"/>
              <p:nvPr/>
            </p:nvSpPr>
            <p:spPr>
              <a:xfrm>
                <a:off x="9037123" y="1831813"/>
                <a:ext cx="1763485" cy="1200329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Будемо ізолювати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 з лівої сторони а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 з правої</a:t>
                </a:r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713CC0-918C-930F-A83A-08C818374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7123" y="1831813"/>
                <a:ext cx="1763485" cy="1200329"/>
              </a:xfrm>
              <a:prstGeom prst="rect">
                <a:avLst/>
              </a:prstGeom>
              <a:blipFill>
                <a:blip r:embed="rId3"/>
                <a:stretch>
                  <a:fillRect l="-2759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CC4DEB8C-E254-2E04-1FF1-989840928003}"/>
              </a:ext>
            </a:extLst>
          </p:cNvPr>
          <p:cNvSpPr/>
          <p:nvPr/>
        </p:nvSpPr>
        <p:spPr>
          <a:xfrm>
            <a:off x="71252" y="1763486"/>
            <a:ext cx="1680358" cy="43938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805A91-127C-4036-5C3C-C4DEB0FB5EE7}"/>
              </a:ext>
            </a:extLst>
          </p:cNvPr>
          <p:cNvSpPr/>
          <p:nvPr/>
        </p:nvSpPr>
        <p:spPr>
          <a:xfrm>
            <a:off x="6571012" y="1743694"/>
            <a:ext cx="1965619" cy="43938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FBC517-1553-D794-1D53-95CB670FA854}"/>
              </a:ext>
            </a:extLst>
          </p:cNvPr>
          <p:cNvSpPr/>
          <p:nvPr/>
        </p:nvSpPr>
        <p:spPr>
          <a:xfrm>
            <a:off x="1945446" y="1763486"/>
            <a:ext cx="1623089" cy="43938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2E4258-4894-EF11-0C41-C5F3C5C5F0D8}"/>
              </a:ext>
            </a:extLst>
          </p:cNvPr>
          <p:cNvSpPr/>
          <p:nvPr/>
        </p:nvSpPr>
        <p:spPr>
          <a:xfrm>
            <a:off x="3754454" y="1763486"/>
            <a:ext cx="2598845" cy="43938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AF4206-F4EF-DEF5-494E-810451452CC9}"/>
                  </a:ext>
                </a:extLst>
              </p:cNvPr>
              <p:cNvSpPr txBox="1"/>
              <p:nvPr/>
            </p:nvSpPr>
            <p:spPr>
              <a:xfrm>
                <a:off x="4132614" y="2323572"/>
                <a:ext cx="4302950" cy="646331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Тут є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uk-UA" dirty="0">
                    <a:solidFill>
                      <a:schemeClr val="bg1"/>
                    </a:solidFill>
                  </a:rPr>
                  <a:t>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і</a:t>
                </a:r>
                <a:r>
                  <a:rPr lang="uk-UA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. На тепер, залишимо з лівої сторони</a:t>
                </a:r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AF4206-F4EF-DEF5-494E-810451452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614" y="2323572"/>
                <a:ext cx="4302950" cy="646331"/>
              </a:xfrm>
              <a:prstGeom prst="rect">
                <a:avLst/>
              </a:prstGeom>
              <a:blipFill>
                <a:blip r:embed="rId4"/>
                <a:stretch>
                  <a:fillRect l="-127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2F33C8-BC09-B1ED-791E-D3F173B5350C}"/>
                  </a:ext>
                </a:extLst>
              </p:cNvPr>
              <p:cNvSpPr txBox="1"/>
              <p:nvPr/>
            </p:nvSpPr>
            <p:spPr>
              <a:xfrm>
                <a:off x="71252" y="3272675"/>
                <a:ext cx="85536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2F33C8-BC09-B1ED-791E-D3F173B53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2" y="3272675"/>
                <a:ext cx="8553688" cy="276999"/>
              </a:xfrm>
              <a:prstGeom prst="rect">
                <a:avLst/>
              </a:prstGeom>
              <a:blipFill>
                <a:blip r:embed="rId5"/>
                <a:stretch>
                  <a:fillRect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D0D56F8B-0E35-91F4-2C8B-70E9566B6CB0}"/>
              </a:ext>
            </a:extLst>
          </p:cNvPr>
          <p:cNvSpPr/>
          <p:nvPr/>
        </p:nvSpPr>
        <p:spPr>
          <a:xfrm>
            <a:off x="6810499" y="3209306"/>
            <a:ext cx="1814441" cy="43938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A205BC-99AF-E2C0-968C-90F7436D570A}"/>
              </a:ext>
            </a:extLst>
          </p:cNvPr>
          <p:cNvSpPr/>
          <p:nvPr/>
        </p:nvSpPr>
        <p:spPr>
          <a:xfrm>
            <a:off x="1945446" y="3191478"/>
            <a:ext cx="1910328" cy="43938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42FF73-C724-DE7B-2A73-510F118C5FFD}"/>
              </a:ext>
            </a:extLst>
          </p:cNvPr>
          <p:cNvSpPr/>
          <p:nvPr/>
        </p:nvSpPr>
        <p:spPr>
          <a:xfrm>
            <a:off x="71252" y="3191479"/>
            <a:ext cx="1680358" cy="43938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9948F3-DAC0-9EF2-859E-A5F1638E3232}"/>
              </a:ext>
            </a:extLst>
          </p:cNvPr>
          <p:cNvSpPr/>
          <p:nvPr/>
        </p:nvSpPr>
        <p:spPr>
          <a:xfrm>
            <a:off x="4017629" y="3191477"/>
            <a:ext cx="2553384" cy="43938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A4D31CF-1C87-2468-BC81-4999FE92962E}"/>
                  </a:ext>
                </a:extLst>
              </p:cNvPr>
              <p:cNvSpPr txBox="1"/>
              <p:nvPr/>
            </p:nvSpPr>
            <p:spPr>
              <a:xfrm>
                <a:off x="71252" y="3731771"/>
                <a:ext cx="8485464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A4D31CF-1C87-2468-BC81-4999FE929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2" y="3731771"/>
                <a:ext cx="8485464" cy="312650"/>
              </a:xfrm>
              <a:prstGeom prst="rect">
                <a:avLst/>
              </a:prstGeom>
              <a:blipFill>
                <a:blip r:embed="rId6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303DF9DC-8349-3821-77A4-F244976FD689}"/>
              </a:ext>
            </a:extLst>
          </p:cNvPr>
          <p:cNvSpPr txBox="1"/>
          <p:nvPr/>
        </p:nvSpPr>
        <p:spPr>
          <a:xfrm>
            <a:off x="8993552" y="3697493"/>
            <a:ext cx="1485954" cy="1477328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У нас є схожі терміни, які, можливо можна скасувати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AA436C-37AF-848E-2C89-0F339D20DFE8}"/>
              </a:ext>
            </a:extLst>
          </p:cNvPr>
          <p:cNvSpPr/>
          <p:nvPr/>
        </p:nvSpPr>
        <p:spPr>
          <a:xfrm>
            <a:off x="5260769" y="3668402"/>
            <a:ext cx="1140031" cy="43938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28B904-C55D-E2D3-BF86-4829FE31CBA1}"/>
              </a:ext>
            </a:extLst>
          </p:cNvPr>
          <p:cNvSpPr/>
          <p:nvPr/>
        </p:nvSpPr>
        <p:spPr>
          <a:xfrm>
            <a:off x="7354784" y="3686137"/>
            <a:ext cx="1140031" cy="43938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F0ACA0ED-6454-5230-2949-08937995F093}"/>
              </a:ext>
            </a:extLst>
          </p:cNvPr>
          <p:cNvSpPr/>
          <p:nvPr/>
        </p:nvSpPr>
        <p:spPr>
          <a:xfrm rot="5400000">
            <a:off x="1936335" y="2505373"/>
            <a:ext cx="279070" cy="3357167"/>
          </a:xfrm>
          <a:prstGeom prst="rightBrac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F386F6-2EC9-275C-F31F-2C2F01C1D0F0}"/>
              </a:ext>
            </a:extLst>
          </p:cNvPr>
          <p:cNvSpPr txBox="1"/>
          <p:nvPr/>
        </p:nvSpPr>
        <p:spPr>
          <a:xfrm>
            <a:off x="1261872" y="4357071"/>
            <a:ext cx="1763485" cy="92333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Може цей сам термін можна тут знайти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209843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 animBg="1"/>
      <p:bldP spid="18" grpId="0" animBg="1"/>
      <p:bldP spid="19" grpId="0" animBg="1"/>
      <p:bldP spid="20" grpId="0" animBg="1"/>
      <p:bldP spid="22" grpId="0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EE018-CF48-0B85-CF1C-005507F57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Виведення </a:t>
            </a:r>
            <a:r>
              <a:rPr lang="en-US" dirty="0">
                <a:latin typeface="YouTube Sans"/>
              </a:rPr>
              <a:t>Z-</a:t>
            </a:r>
            <a:r>
              <a:rPr lang="uk-UA" dirty="0">
                <a:latin typeface="YouTube Sans"/>
              </a:rPr>
              <a:t>Інтерполяція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DA1B5F-BF54-67D0-2F96-140FB7EE8217}"/>
                  </a:ext>
                </a:extLst>
              </p:cNvPr>
              <p:cNvSpPr txBox="1"/>
              <p:nvPr/>
            </p:nvSpPr>
            <p:spPr>
              <a:xfrm>
                <a:off x="541421" y="1783039"/>
                <a:ext cx="8485464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DA1B5F-BF54-67D0-2F96-140FB7EE8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21" y="1783039"/>
                <a:ext cx="8485464" cy="312650"/>
              </a:xfrm>
              <a:prstGeom prst="rect">
                <a:avLst/>
              </a:prstGeom>
              <a:blipFill>
                <a:blip r:embed="rId2"/>
                <a:stretch>
                  <a:fillRect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14D2EA-170B-AE54-3E6E-22F7D01E3F3D}"/>
                  </a:ext>
                </a:extLst>
              </p:cNvPr>
              <p:cNvSpPr txBox="1"/>
              <p:nvPr/>
            </p:nvSpPr>
            <p:spPr>
              <a:xfrm>
                <a:off x="541421" y="2325172"/>
                <a:ext cx="8434425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14D2EA-170B-AE54-3E6E-22F7D01E3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21" y="2325172"/>
                <a:ext cx="8434425" cy="312650"/>
              </a:xfrm>
              <a:prstGeom prst="rect">
                <a:avLst/>
              </a:prstGeom>
              <a:blipFill>
                <a:blip r:embed="rId3"/>
                <a:stretch>
                  <a:fillRect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3EB437F-03BE-F674-827D-38648B2431C6}"/>
              </a:ext>
            </a:extLst>
          </p:cNvPr>
          <p:cNvCxnSpPr>
            <a:cxnSpLocks/>
          </p:cNvCxnSpPr>
          <p:nvPr/>
        </p:nvCxnSpPr>
        <p:spPr>
          <a:xfrm>
            <a:off x="872162" y="2095689"/>
            <a:ext cx="0" cy="32005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2057D6-94FC-35BD-1F0E-C4BE5D83C3A6}"/>
              </a:ext>
            </a:extLst>
          </p:cNvPr>
          <p:cNvCxnSpPr>
            <a:cxnSpLocks/>
          </p:cNvCxnSpPr>
          <p:nvPr/>
        </p:nvCxnSpPr>
        <p:spPr>
          <a:xfrm>
            <a:off x="4234690" y="2095689"/>
            <a:ext cx="0" cy="32005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A285E65-BC4A-7423-7123-3EC3D693EB18}"/>
              </a:ext>
            </a:extLst>
          </p:cNvPr>
          <p:cNvSpPr txBox="1"/>
          <p:nvPr/>
        </p:nvSpPr>
        <p:spPr>
          <a:xfrm>
            <a:off x="9419531" y="1783039"/>
            <a:ext cx="2267735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Перемножуємо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A8D4DF-EB9A-4A50-D8C7-8E23DEB3B5D2}"/>
              </a:ext>
            </a:extLst>
          </p:cNvPr>
          <p:cNvSpPr/>
          <p:nvPr/>
        </p:nvSpPr>
        <p:spPr>
          <a:xfrm>
            <a:off x="813795" y="1783039"/>
            <a:ext cx="3469532" cy="3126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CC4C17-BCF9-5A95-D6F7-6EA199DED3AC}"/>
                  </a:ext>
                </a:extLst>
              </p:cNvPr>
              <p:cNvSpPr txBox="1"/>
              <p:nvPr/>
            </p:nvSpPr>
            <p:spPr>
              <a:xfrm>
                <a:off x="541421" y="2867305"/>
                <a:ext cx="6575197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CC4C17-BCF9-5A95-D6F7-6EA199DED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21" y="2867305"/>
                <a:ext cx="6575197" cy="312650"/>
              </a:xfrm>
              <a:prstGeom prst="rect">
                <a:avLst/>
              </a:prstGeom>
              <a:blipFill>
                <a:blip r:embed="rId4"/>
                <a:stretch>
                  <a:fillRect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E32B8CD4-9BCE-2510-46CF-DFD422328314}"/>
              </a:ext>
            </a:extLst>
          </p:cNvPr>
          <p:cNvSpPr/>
          <p:nvPr/>
        </p:nvSpPr>
        <p:spPr>
          <a:xfrm>
            <a:off x="1676315" y="2279558"/>
            <a:ext cx="745779" cy="45395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881365A-121C-824E-B369-DD53718615A9}"/>
              </a:ext>
            </a:extLst>
          </p:cNvPr>
          <p:cNvSpPr/>
          <p:nvPr/>
        </p:nvSpPr>
        <p:spPr>
          <a:xfrm>
            <a:off x="3488911" y="2298606"/>
            <a:ext cx="745779" cy="45395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E767C3-E8E4-B7DC-3FFC-5699D3D5C608}"/>
              </a:ext>
            </a:extLst>
          </p:cNvPr>
          <p:cNvSpPr txBox="1"/>
          <p:nvPr/>
        </p:nvSpPr>
        <p:spPr>
          <a:xfrm>
            <a:off x="9438987" y="2325172"/>
            <a:ext cx="2267738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Ці терміни скасовуються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065EEA-7149-4219-507D-8E19DBF5E6CA}"/>
              </a:ext>
            </a:extLst>
          </p:cNvPr>
          <p:cNvSpPr/>
          <p:nvPr/>
        </p:nvSpPr>
        <p:spPr>
          <a:xfrm>
            <a:off x="2039480" y="2913406"/>
            <a:ext cx="382613" cy="31265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4DCF76-6D79-8DFF-D1B0-468F9034ACB7}"/>
              </a:ext>
            </a:extLst>
          </p:cNvPr>
          <p:cNvSpPr/>
          <p:nvPr/>
        </p:nvSpPr>
        <p:spPr>
          <a:xfrm>
            <a:off x="774876" y="2913406"/>
            <a:ext cx="382613" cy="31265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C4ECAE-D26A-032E-70AF-668BE5003EBD}"/>
              </a:ext>
            </a:extLst>
          </p:cNvPr>
          <p:cNvSpPr txBox="1"/>
          <p:nvPr/>
        </p:nvSpPr>
        <p:spPr>
          <a:xfrm>
            <a:off x="9438986" y="3077118"/>
            <a:ext cx="2248280" cy="92333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Овидва терміни мають цю саму змінну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B6473A0-9499-DCEF-D157-8D56D3196877}"/>
                  </a:ext>
                </a:extLst>
              </p:cNvPr>
              <p:cNvSpPr txBox="1"/>
              <p:nvPr/>
            </p:nvSpPr>
            <p:spPr>
              <a:xfrm>
                <a:off x="549675" y="3979632"/>
                <a:ext cx="6624249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)+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B6473A0-9499-DCEF-D157-8D56D3196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675" y="3979632"/>
                <a:ext cx="6624249" cy="312650"/>
              </a:xfrm>
              <a:prstGeom prst="rect">
                <a:avLst/>
              </a:prstGeom>
              <a:blipFill>
                <a:blip r:embed="rId5"/>
                <a:stretch>
                  <a:fillRect b="-27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6BA5D18-A6EA-3A57-F844-BC5897E50F7C}"/>
                  </a:ext>
                </a:extLst>
              </p:cNvPr>
              <p:cNvSpPr txBox="1"/>
              <p:nvPr/>
            </p:nvSpPr>
            <p:spPr>
              <a:xfrm>
                <a:off x="541421" y="3444904"/>
                <a:ext cx="6451125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6BA5D18-A6EA-3A57-F844-BC5897E50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21" y="3444904"/>
                <a:ext cx="6451125" cy="312650"/>
              </a:xfrm>
              <a:prstGeom prst="rect">
                <a:avLst/>
              </a:prstGeom>
              <a:blipFill>
                <a:blip r:embed="rId6"/>
                <a:stretch>
                  <a:fillRect b="-27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31A5F0C5-783B-E48E-A50F-644B3401AA8E}"/>
              </a:ext>
            </a:extLst>
          </p:cNvPr>
          <p:cNvSpPr/>
          <p:nvPr/>
        </p:nvSpPr>
        <p:spPr>
          <a:xfrm>
            <a:off x="1300178" y="4000448"/>
            <a:ext cx="1121915" cy="3126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AA65931-3ACD-0F93-592F-ACBF1A3F3ECB}"/>
              </a:ext>
            </a:extLst>
          </p:cNvPr>
          <p:cNvSpPr/>
          <p:nvPr/>
        </p:nvSpPr>
        <p:spPr>
          <a:xfrm>
            <a:off x="3911989" y="4000448"/>
            <a:ext cx="1121915" cy="3126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0B4A516-3734-9FD3-58F0-B1CCED22EB1A}"/>
              </a:ext>
            </a:extLst>
          </p:cNvPr>
          <p:cNvSpPr/>
          <p:nvPr/>
        </p:nvSpPr>
        <p:spPr>
          <a:xfrm>
            <a:off x="5994703" y="4000448"/>
            <a:ext cx="1121915" cy="3126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430EC4A-E935-098D-8BE7-DB270831EBE0}"/>
              </a:ext>
            </a:extLst>
          </p:cNvPr>
          <p:cNvSpPr txBox="1"/>
          <p:nvPr/>
        </p:nvSpPr>
        <p:spPr>
          <a:xfrm>
            <a:off x="9438986" y="4101105"/>
            <a:ext cx="2544007" cy="92333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Всі наші терміни мають цю саму змінну, можна касувати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070E3AF-3054-F336-5C61-DC51170F6774}"/>
                  </a:ext>
                </a:extLst>
              </p:cNvPr>
              <p:cNvSpPr txBox="1"/>
              <p:nvPr/>
            </p:nvSpPr>
            <p:spPr>
              <a:xfrm>
                <a:off x="549675" y="4514360"/>
                <a:ext cx="29740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070E3AF-3054-F336-5C61-DC51170F6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675" y="4514360"/>
                <a:ext cx="2974019" cy="276999"/>
              </a:xfrm>
              <a:prstGeom prst="rect">
                <a:avLst/>
              </a:prstGeom>
              <a:blipFill>
                <a:blip r:embed="rId7"/>
                <a:stretch>
                  <a:fillRect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B12F0BE-9D52-7712-F3A2-AD6EE76CC3DE}"/>
                  </a:ext>
                </a:extLst>
              </p:cNvPr>
              <p:cNvSpPr txBox="1"/>
              <p:nvPr/>
            </p:nvSpPr>
            <p:spPr>
              <a:xfrm>
                <a:off x="563466" y="4992621"/>
                <a:ext cx="2479653" cy="5938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B12F0BE-9D52-7712-F3A2-AD6EE76CC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66" y="4992621"/>
                <a:ext cx="2479653" cy="59388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B46DCF7-1CC9-FDA4-BFC4-7A19506C7D4E}"/>
                  </a:ext>
                </a:extLst>
              </p:cNvPr>
              <p:cNvSpPr txBox="1"/>
              <p:nvPr/>
            </p:nvSpPr>
            <p:spPr>
              <a:xfrm>
                <a:off x="4348178" y="4827896"/>
                <a:ext cx="3618690" cy="646331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І ми виокремили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!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Тепер можемо знайти глибину нашої точки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B46DCF7-1CC9-FDA4-BFC4-7A19506C7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8178" y="4827896"/>
                <a:ext cx="3618690" cy="646331"/>
              </a:xfrm>
              <a:prstGeom prst="rect">
                <a:avLst/>
              </a:prstGeom>
              <a:blipFill>
                <a:blip r:embed="rId9"/>
                <a:stretch>
                  <a:fillRect l="-1347" t="-5660" r="-101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B1E0B0D-B9BE-7AD9-0BFB-E7FF16C3D957}"/>
              </a:ext>
            </a:extLst>
          </p:cNvPr>
          <p:cNvCxnSpPr>
            <a:stCxn id="17" idx="2"/>
          </p:cNvCxnSpPr>
          <p:nvPr/>
        </p:nvCxnSpPr>
        <p:spPr>
          <a:xfrm flipH="1">
            <a:off x="1034289" y="3226056"/>
            <a:ext cx="1196498" cy="31272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F7EE54-DD4E-03DD-70EC-421970B9066A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966183" y="3226056"/>
            <a:ext cx="0" cy="32166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96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 animBg="1"/>
      <p:bldP spid="11" grpId="0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/>
      <p:bldP spid="23" grpId="0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B4DEF-DE7E-484C-1983-6393F896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Виведення </a:t>
            </a:r>
            <a:r>
              <a:rPr lang="en-US" dirty="0">
                <a:latin typeface="YouTube Sans"/>
              </a:rPr>
              <a:t>Z-</a:t>
            </a:r>
            <a:r>
              <a:rPr lang="uk-UA" dirty="0">
                <a:latin typeface="YouTube Sans"/>
              </a:rPr>
              <a:t>Інтерполяції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5BE8D9-93D1-2225-C403-A3C5BEFE05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1"/>
                <a:ext cx="8501754" cy="680936"/>
              </a:xfrm>
            </p:spPr>
            <p:txBody>
              <a:bodyPr/>
              <a:lstStyle/>
              <a:p>
                <a:r>
                  <a:rPr lang="uk-UA" dirty="0">
                    <a:latin typeface="YouTube Sans"/>
                  </a:rPr>
                  <a:t>Маючи формулу на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uk-UA" dirty="0">
                    <a:latin typeface="YouTube Sans"/>
                  </a:rPr>
                  <a:t> вживаючи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uk-UA" dirty="0">
                    <a:latin typeface="YouTube Sans"/>
                  </a:rPr>
                  <a:t>, ми можемо знайти як інтерполювати глибину в екранному просторі</a:t>
                </a:r>
                <a:r>
                  <a:rPr lang="en-US" dirty="0">
                    <a:latin typeface="YouTube Sans"/>
                  </a:rPr>
                  <a:t>!</a:t>
                </a:r>
                <a:endParaRPr lang="uk-UA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5BE8D9-93D1-2225-C403-A3C5BEFE05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1"/>
                <a:ext cx="8501754" cy="680936"/>
              </a:xfrm>
              <a:blipFill>
                <a:blip r:embed="rId2"/>
                <a:stretch>
                  <a:fillRect l="-143" t="-6250" r="-573" b="-4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FC35CE-29E4-8C5F-31C8-89DDF0B5D8D8}"/>
                  </a:ext>
                </a:extLst>
              </p:cNvPr>
              <p:cNvSpPr txBox="1"/>
              <p:nvPr/>
            </p:nvSpPr>
            <p:spPr>
              <a:xfrm>
                <a:off x="5994828" y="2510434"/>
                <a:ext cx="2479653" cy="5938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FC35CE-29E4-8C5F-31C8-89DDF0B5D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828" y="2510434"/>
                <a:ext cx="2479653" cy="5938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B8A069-DFC3-D405-426C-02609E91CDAA}"/>
                  </a:ext>
                </a:extLst>
              </p:cNvPr>
              <p:cNvSpPr txBox="1"/>
              <p:nvPr/>
            </p:nvSpPr>
            <p:spPr>
              <a:xfrm>
                <a:off x="800617" y="2647216"/>
                <a:ext cx="24028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B8A069-DFC3-D405-426C-02609E91C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17" y="2647216"/>
                <a:ext cx="2402837" cy="276999"/>
              </a:xfrm>
              <a:prstGeom prst="rect">
                <a:avLst/>
              </a:prstGeom>
              <a:blipFill>
                <a:blip r:embed="rId4"/>
                <a:stretch>
                  <a:fillRect l="-1772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99336E-73BD-7D26-C4B2-C9224208CE91}"/>
                  </a:ext>
                </a:extLst>
              </p:cNvPr>
              <p:cNvSpPr txBox="1"/>
              <p:nvPr/>
            </p:nvSpPr>
            <p:spPr>
              <a:xfrm>
                <a:off x="1078785" y="3208289"/>
                <a:ext cx="2900858" cy="621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99336E-73BD-7D26-C4B2-C9224208C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785" y="3208289"/>
                <a:ext cx="2900858" cy="6211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313453B5-EC3D-613D-7D1A-4BA75DF288EB}"/>
              </a:ext>
            </a:extLst>
          </p:cNvPr>
          <p:cNvSpPr/>
          <p:nvPr/>
        </p:nvSpPr>
        <p:spPr>
          <a:xfrm>
            <a:off x="1900136" y="2647216"/>
            <a:ext cx="226979" cy="2769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629E68-D327-3EAD-A1F3-C4189A045E2B}"/>
              </a:ext>
            </a:extLst>
          </p:cNvPr>
          <p:cNvSpPr/>
          <p:nvPr/>
        </p:nvSpPr>
        <p:spPr>
          <a:xfrm>
            <a:off x="5982510" y="2665382"/>
            <a:ext cx="226979" cy="2769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B9E289-DD3E-1419-4D53-8703EAC032E1}"/>
                  </a:ext>
                </a:extLst>
              </p:cNvPr>
              <p:cNvSpPr txBox="1"/>
              <p:nvPr/>
            </p:nvSpPr>
            <p:spPr>
              <a:xfrm>
                <a:off x="683452" y="4013617"/>
                <a:ext cx="4836260" cy="618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B9E289-DD3E-1419-4D53-8703EAC03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52" y="4013617"/>
                <a:ext cx="4836260" cy="6186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96858DF2-E416-2CE3-380B-AFD00BEFC5DA}"/>
              </a:ext>
            </a:extLst>
          </p:cNvPr>
          <p:cNvSpPr/>
          <p:nvPr/>
        </p:nvSpPr>
        <p:spPr>
          <a:xfrm>
            <a:off x="1332689" y="3380355"/>
            <a:ext cx="392349" cy="32182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F79755-8212-56C4-E954-BAEBA4EC6BC0}"/>
              </a:ext>
            </a:extLst>
          </p:cNvPr>
          <p:cNvSpPr/>
          <p:nvPr/>
        </p:nvSpPr>
        <p:spPr>
          <a:xfrm>
            <a:off x="1937425" y="3518855"/>
            <a:ext cx="2042218" cy="32182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685C88-A5D4-66F2-BF3C-C66E5266DAF2}"/>
              </a:ext>
            </a:extLst>
          </p:cNvPr>
          <p:cNvSpPr txBox="1"/>
          <p:nvPr/>
        </p:nvSpPr>
        <p:spPr>
          <a:xfrm>
            <a:off x="5994828" y="3240869"/>
            <a:ext cx="2798324" cy="646331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Переписуємо все щоби мати спільний дільник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C9EBB4D-1BF6-DA5D-38C8-7359CC2AE764}"/>
                  </a:ext>
                </a:extLst>
              </p:cNvPr>
              <p:cNvSpPr txBox="1"/>
              <p:nvPr/>
            </p:nvSpPr>
            <p:spPr>
              <a:xfrm>
                <a:off x="807102" y="4826221"/>
                <a:ext cx="4606838" cy="607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C9EBB4D-1BF6-DA5D-38C8-7359CC2AE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102" y="4826221"/>
                <a:ext cx="4606838" cy="6072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721B8806-DF79-4446-8E56-232B545346CB}"/>
              </a:ext>
            </a:extLst>
          </p:cNvPr>
          <p:cNvSpPr/>
          <p:nvPr/>
        </p:nvSpPr>
        <p:spPr>
          <a:xfrm>
            <a:off x="1332689" y="4023394"/>
            <a:ext cx="2357336" cy="3218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BF44C0-6B27-0DE3-4BCE-702611D952E5}"/>
              </a:ext>
            </a:extLst>
          </p:cNvPr>
          <p:cNvSpPr/>
          <p:nvPr/>
        </p:nvSpPr>
        <p:spPr>
          <a:xfrm>
            <a:off x="3858638" y="4032804"/>
            <a:ext cx="1661074" cy="3218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07F056-D28B-039F-CCE1-A30E80FDC317}"/>
              </a:ext>
            </a:extLst>
          </p:cNvPr>
          <p:cNvSpPr txBox="1"/>
          <p:nvPr/>
        </p:nvSpPr>
        <p:spPr>
          <a:xfrm>
            <a:off x="5982510" y="4176943"/>
            <a:ext cx="1845013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Перемножуємо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AD16FF4-1A21-1E28-8E90-F99E3C49DE56}"/>
              </a:ext>
            </a:extLst>
          </p:cNvPr>
          <p:cNvCxnSpPr/>
          <p:nvPr/>
        </p:nvCxnSpPr>
        <p:spPr>
          <a:xfrm>
            <a:off x="1332689" y="4345219"/>
            <a:ext cx="0" cy="549445"/>
          </a:xfrm>
          <a:prstGeom prst="straightConnector1">
            <a:avLst/>
          </a:prstGeom>
          <a:ln w="28575">
            <a:solidFill>
              <a:srgbClr val="00B05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CD743E1-98EB-1AF1-85F1-ABEF444C8D56}"/>
              </a:ext>
            </a:extLst>
          </p:cNvPr>
          <p:cNvCxnSpPr/>
          <p:nvPr/>
        </p:nvCxnSpPr>
        <p:spPr>
          <a:xfrm>
            <a:off x="3690025" y="4345219"/>
            <a:ext cx="0" cy="549445"/>
          </a:xfrm>
          <a:prstGeom prst="straightConnector1">
            <a:avLst/>
          </a:prstGeom>
          <a:ln w="28575">
            <a:solidFill>
              <a:srgbClr val="00B05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B6FFDDD-F201-D791-8E8D-5554D90BB802}"/>
              </a:ext>
            </a:extLst>
          </p:cNvPr>
          <p:cNvCxnSpPr/>
          <p:nvPr/>
        </p:nvCxnSpPr>
        <p:spPr>
          <a:xfrm>
            <a:off x="3858638" y="4345219"/>
            <a:ext cx="0" cy="549445"/>
          </a:xfrm>
          <a:prstGeom prst="straightConnector1">
            <a:avLst/>
          </a:prstGeom>
          <a:ln w="28575">
            <a:solidFill>
              <a:srgbClr val="00B05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EA9A88-D55B-4DA3-213D-0977DE6C9F13}"/>
              </a:ext>
            </a:extLst>
          </p:cNvPr>
          <p:cNvCxnSpPr>
            <a:cxnSpLocks/>
          </p:cNvCxnSpPr>
          <p:nvPr/>
        </p:nvCxnSpPr>
        <p:spPr>
          <a:xfrm flipH="1">
            <a:off x="5413940" y="4345219"/>
            <a:ext cx="105772" cy="653206"/>
          </a:xfrm>
          <a:prstGeom prst="straightConnector1">
            <a:avLst/>
          </a:prstGeom>
          <a:ln w="28575">
            <a:solidFill>
              <a:srgbClr val="00B05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7B06E337-FE44-E6CA-EAF2-F40753903432}"/>
              </a:ext>
            </a:extLst>
          </p:cNvPr>
          <p:cNvSpPr/>
          <p:nvPr/>
        </p:nvSpPr>
        <p:spPr>
          <a:xfrm>
            <a:off x="2237362" y="4855148"/>
            <a:ext cx="765240" cy="33783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5A4AF76-DB34-CDC3-0C1F-CA233F507C56}"/>
              </a:ext>
            </a:extLst>
          </p:cNvPr>
          <p:cNvSpPr/>
          <p:nvPr/>
        </p:nvSpPr>
        <p:spPr>
          <a:xfrm>
            <a:off x="3923935" y="4855148"/>
            <a:ext cx="765240" cy="33783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0B6C47D-6947-43F5-A792-698C38464420}"/>
              </a:ext>
            </a:extLst>
          </p:cNvPr>
          <p:cNvSpPr/>
          <p:nvPr/>
        </p:nvSpPr>
        <p:spPr>
          <a:xfrm>
            <a:off x="3171214" y="4826221"/>
            <a:ext cx="556153" cy="3667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C541E6F-09E9-6789-37C8-612339D3D849}"/>
              </a:ext>
            </a:extLst>
          </p:cNvPr>
          <p:cNvSpPr/>
          <p:nvPr/>
        </p:nvSpPr>
        <p:spPr>
          <a:xfrm>
            <a:off x="4876457" y="4816444"/>
            <a:ext cx="556153" cy="3378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664FC0-00E4-1108-545B-C453737F5FB9}"/>
              </a:ext>
            </a:extLst>
          </p:cNvPr>
          <p:cNvSpPr txBox="1"/>
          <p:nvPr/>
        </p:nvSpPr>
        <p:spPr>
          <a:xfrm>
            <a:off x="5994828" y="4720655"/>
            <a:ext cx="1845013" cy="64633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Змінні скасовуються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84AD3A5-14BA-AF75-A457-9DEB5FD8CD2A}"/>
                  </a:ext>
                </a:extLst>
              </p:cNvPr>
              <p:cNvSpPr txBox="1"/>
              <p:nvPr/>
            </p:nvSpPr>
            <p:spPr>
              <a:xfrm>
                <a:off x="800617" y="5627412"/>
                <a:ext cx="2352502" cy="521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84AD3A5-14BA-AF75-A457-9DEB5FD8C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17" y="5627412"/>
                <a:ext cx="2352502" cy="52142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985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/>
      <p:bldP spid="10" grpId="0" animBg="1"/>
      <p:bldP spid="11" grpId="0" animBg="1"/>
      <p:bldP spid="12" grpId="0" animBg="1"/>
      <p:bldP spid="13" grpId="0"/>
      <p:bldP spid="15" grpId="0" animBg="1"/>
      <p:bldP spid="16" grpId="0" animBg="1"/>
      <p:bldP spid="17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127D6-49F8-E9FE-BB44-ABF7531C5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Виведення </a:t>
            </a:r>
            <a:r>
              <a:rPr lang="en-US" dirty="0">
                <a:latin typeface="YouTube Sans"/>
              </a:rPr>
              <a:t>Z-</a:t>
            </a:r>
            <a:r>
              <a:rPr lang="uk-UA" dirty="0">
                <a:latin typeface="YouTube Sans"/>
              </a:rPr>
              <a:t>Інтерполяції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3496EA-8FAF-065A-A74B-C750319A0EDB}"/>
                  </a:ext>
                </a:extLst>
              </p:cNvPr>
              <p:cNvSpPr txBox="1"/>
              <p:nvPr/>
            </p:nvSpPr>
            <p:spPr>
              <a:xfrm>
                <a:off x="802102" y="2016438"/>
                <a:ext cx="2382383" cy="521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3496EA-8FAF-065A-A74B-C750319A0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102" y="2016438"/>
                <a:ext cx="2382383" cy="521425"/>
              </a:xfrm>
              <a:prstGeom prst="rect">
                <a:avLst/>
              </a:prstGeom>
              <a:blipFill>
                <a:blip r:embed="rId2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744C98-EA7D-3472-05DB-62FC98D62687}"/>
                  </a:ext>
                </a:extLst>
              </p:cNvPr>
              <p:cNvSpPr txBox="1"/>
              <p:nvPr/>
            </p:nvSpPr>
            <p:spPr>
              <a:xfrm>
                <a:off x="787498" y="4659686"/>
                <a:ext cx="249940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744C98-EA7D-3472-05DB-62FC98D62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98" y="4659686"/>
                <a:ext cx="2499402" cy="622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5601C5-E470-2D32-B800-2285BA0662EA}"/>
                  </a:ext>
                </a:extLst>
              </p:cNvPr>
              <p:cNvSpPr txBox="1"/>
              <p:nvPr/>
            </p:nvSpPr>
            <p:spPr>
              <a:xfrm>
                <a:off x="802102" y="3693959"/>
                <a:ext cx="2462725" cy="794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5601C5-E470-2D32-B800-2285BA066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102" y="3693959"/>
                <a:ext cx="2462725" cy="794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8B01F6A-01DD-C0B3-2973-262EE529DA07}"/>
              </a:ext>
            </a:extLst>
          </p:cNvPr>
          <p:cNvSpPr/>
          <p:nvPr/>
        </p:nvSpPr>
        <p:spPr>
          <a:xfrm>
            <a:off x="1841770" y="1952017"/>
            <a:ext cx="758758" cy="3048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4C35F5-81B7-CF2E-E16F-004FE9A7CFF1}"/>
                  </a:ext>
                </a:extLst>
              </p:cNvPr>
              <p:cNvSpPr txBox="1"/>
              <p:nvPr/>
            </p:nvSpPr>
            <p:spPr>
              <a:xfrm>
                <a:off x="4377447" y="1952017"/>
                <a:ext cx="2444885" cy="646331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Ділимо чисельник і дільник 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4C35F5-81B7-CF2E-E16F-004FE9A7C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447" y="1952017"/>
                <a:ext cx="2444885" cy="646331"/>
              </a:xfrm>
              <a:prstGeom prst="rect">
                <a:avLst/>
              </a:prstGeom>
              <a:blipFill>
                <a:blip r:embed="rId5"/>
                <a:stretch>
                  <a:fillRect l="-199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FE41A975-ED55-DD57-16C5-A2293C0897D4}"/>
              </a:ext>
            </a:extLst>
          </p:cNvPr>
          <p:cNvSpPr/>
          <p:nvPr/>
        </p:nvSpPr>
        <p:spPr>
          <a:xfrm>
            <a:off x="682940" y="5406407"/>
            <a:ext cx="2701047" cy="79399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3846EA-B711-DB53-0EB9-3F98951F8E33}"/>
                  </a:ext>
                </a:extLst>
              </p:cNvPr>
              <p:cNvSpPr txBox="1"/>
              <p:nvPr/>
            </p:nvSpPr>
            <p:spPr>
              <a:xfrm>
                <a:off x="4275874" y="4255039"/>
                <a:ext cx="4345021" cy="1625766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Ми вивели нашу формулу!! Отже, ми не можемо інтерполювати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uk-UA" dirty="0">
                    <a:solidFill>
                      <a:schemeClr val="bg1"/>
                    </a:solidFill>
                  </a:rPr>
                  <a:t>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лінійно в просторі екрана. Якщо хочемо бути правильними у преспективі, мусимо інтерполювати</a:t>
                </a:r>
                <a:r>
                  <a:rPr lang="uk-UA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лінійно</a:t>
                </a:r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3846EA-B711-DB53-0EB9-3F98951F8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874" y="4255039"/>
                <a:ext cx="4345021" cy="1625766"/>
              </a:xfrm>
              <a:prstGeom prst="rect">
                <a:avLst/>
              </a:prstGeom>
              <a:blipFill>
                <a:blip r:embed="rId6"/>
                <a:stretch>
                  <a:fillRect l="-1122" t="-1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70C1E7-6D88-1836-F30B-50F041B9F9E8}"/>
                  </a:ext>
                </a:extLst>
              </p:cNvPr>
              <p:cNvSpPr txBox="1"/>
              <p:nvPr/>
            </p:nvSpPr>
            <p:spPr>
              <a:xfrm>
                <a:off x="802102" y="2653306"/>
                <a:ext cx="3343095" cy="931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70C1E7-6D88-1836-F30B-50F041B9F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102" y="2653306"/>
                <a:ext cx="3343095" cy="9312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D723474E-FFDE-3673-8CA2-A7094F063440}"/>
              </a:ext>
            </a:extLst>
          </p:cNvPr>
          <p:cNvSpPr/>
          <p:nvPr/>
        </p:nvSpPr>
        <p:spPr>
          <a:xfrm>
            <a:off x="1472540" y="3063834"/>
            <a:ext cx="421574" cy="31529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AEA75D2-7E8D-4BB1-3195-383A36FADC21}"/>
              </a:ext>
            </a:extLst>
          </p:cNvPr>
          <p:cNvSpPr/>
          <p:nvPr/>
        </p:nvSpPr>
        <p:spPr>
          <a:xfrm>
            <a:off x="1611890" y="3327541"/>
            <a:ext cx="421574" cy="31529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C304B94-8814-3FAC-CB82-2CFDB0F29F10}"/>
              </a:ext>
            </a:extLst>
          </p:cNvPr>
          <p:cNvSpPr/>
          <p:nvPr/>
        </p:nvSpPr>
        <p:spPr>
          <a:xfrm>
            <a:off x="2564182" y="3095966"/>
            <a:ext cx="421574" cy="285494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323AB63-DD15-7A0E-4BB0-EFF960395323}"/>
              </a:ext>
            </a:extLst>
          </p:cNvPr>
          <p:cNvSpPr/>
          <p:nvPr/>
        </p:nvSpPr>
        <p:spPr>
          <a:xfrm>
            <a:off x="2703532" y="3342202"/>
            <a:ext cx="421574" cy="31529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21ADD71-D434-D561-8E3B-A7B65CD638E7}"/>
              </a:ext>
            </a:extLst>
          </p:cNvPr>
          <p:cNvSpPr/>
          <p:nvPr/>
        </p:nvSpPr>
        <p:spPr>
          <a:xfrm>
            <a:off x="3445037" y="3095966"/>
            <a:ext cx="421574" cy="31529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ABB0025-753E-2D77-516B-8225E39C2EF8}"/>
              </a:ext>
            </a:extLst>
          </p:cNvPr>
          <p:cNvSpPr/>
          <p:nvPr/>
        </p:nvSpPr>
        <p:spPr>
          <a:xfrm>
            <a:off x="3305687" y="3340245"/>
            <a:ext cx="421574" cy="31529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2690F1-517A-E947-77CA-5A1426D1BE60}"/>
              </a:ext>
            </a:extLst>
          </p:cNvPr>
          <p:cNvSpPr/>
          <p:nvPr/>
        </p:nvSpPr>
        <p:spPr>
          <a:xfrm>
            <a:off x="2353395" y="2653306"/>
            <a:ext cx="771711" cy="4700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8B8DAF-36EF-C008-38DC-A5F839191DF4}"/>
              </a:ext>
            </a:extLst>
          </p:cNvPr>
          <p:cNvSpPr txBox="1"/>
          <p:nvPr/>
        </p:nvSpPr>
        <p:spPr>
          <a:xfrm>
            <a:off x="4435434" y="2897579"/>
            <a:ext cx="2214748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Змінні скасовуються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B58F0D7-4C80-15B6-4243-09EC7F1AC818}"/>
                  </a:ext>
                </a:extLst>
              </p:cNvPr>
              <p:cNvSpPr txBox="1"/>
              <p:nvPr/>
            </p:nvSpPr>
            <p:spPr>
              <a:xfrm>
                <a:off x="823934" y="5453685"/>
                <a:ext cx="249940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B58F0D7-4C80-15B6-4243-09EC7F1AC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934" y="5453685"/>
                <a:ext cx="2499402" cy="6223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571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  <p:bldP spid="10" grpId="0" animBg="1"/>
      <p:bldP spid="11" grpId="0" animBg="1"/>
      <p:bldP spid="3" grpId="0"/>
      <p:bldP spid="9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EF983-166E-1816-3CAB-C261CFF7E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ouTube Sans"/>
              </a:rPr>
              <a:t>Z-</a:t>
            </a:r>
            <a:r>
              <a:rPr lang="uk-UA" dirty="0">
                <a:latin typeface="YouTube Sans"/>
              </a:rPr>
              <a:t>Інтерполяція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3D548-D3F4-787A-AF61-9C890DC9F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417616"/>
          </a:xfrm>
        </p:spPr>
        <p:txBody>
          <a:bodyPr/>
          <a:lstStyle/>
          <a:p>
            <a:r>
              <a:rPr lang="uk-UA" dirty="0">
                <a:latin typeface="YouTube Sans"/>
              </a:rPr>
              <a:t>Ми дуже багато щойно зробили але давайте підсумувати</a:t>
            </a:r>
          </a:p>
          <a:p>
            <a:endParaRPr lang="en-US" dirty="0">
              <a:latin typeface="YouTube San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951BAE-0446-BA34-ACA0-DB6B959ECE52}"/>
              </a:ext>
            </a:extLst>
          </p:cNvPr>
          <p:cNvSpPr txBox="1">
            <a:spLocks/>
          </p:cNvSpPr>
          <p:nvPr/>
        </p:nvSpPr>
        <p:spPr>
          <a:xfrm>
            <a:off x="1261872" y="2246418"/>
            <a:ext cx="8595360" cy="417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>
                <a:latin typeface="YouTube Sans"/>
              </a:rPr>
              <a:t>Лінійна інтерполяція глибини в просторі екрану не дає правильних результатів</a:t>
            </a:r>
          </a:p>
          <a:p>
            <a:endParaRPr lang="en-US" dirty="0">
              <a:latin typeface="YouTube San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FD286A7-C716-15ED-B4A4-34C81930BDAA}"/>
              </a:ext>
            </a:extLst>
          </p:cNvPr>
          <p:cNvSpPr txBox="1">
            <a:spLocks/>
          </p:cNvSpPr>
          <p:nvPr/>
        </p:nvSpPr>
        <p:spPr>
          <a:xfrm>
            <a:off x="1261872" y="2664034"/>
            <a:ext cx="8595360" cy="686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>
                <a:latin typeface="YouTube Sans"/>
              </a:rPr>
              <a:t>Знаючи це, ми перейшли виведення формули вживаючи змінні які є доступні в нашій програмі</a:t>
            </a:r>
          </a:p>
          <a:p>
            <a:endParaRPr lang="en-US" dirty="0">
              <a:latin typeface="YouTube San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50A35E7-432B-8573-88B5-BC25CCA6B8AD}"/>
              </a:ext>
            </a:extLst>
          </p:cNvPr>
          <p:cNvSpPr txBox="1">
            <a:spLocks/>
          </p:cNvSpPr>
          <p:nvPr/>
        </p:nvSpPr>
        <p:spPr>
          <a:xfrm>
            <a:off x="1261872" y="3350823"/>
            <a:ext cx="8595360" cy="686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>
                <a:latin typeface="YouTube Sans"/>
              </a:rPr>
              <a:t>Ця формул</a:t>
            </a:r>
            <a:r>
              <a:rPr lang="en-US" dirty="0">
                <a:latin typeface="YouTube Sans"/>
              </a:rPr>
              <a:t>a</a:t>
            </a:r>
            <a:r>
              <a:rPr lang="uk-UA" dirty="0">
                <a:latin typeface="YouTube Sans"/>
              </a:rPr>
              <a:t> нам показує що один поділити на глибину можна лінійно інтерполювати в просторі екрану</a:t>
            </a:r>
          </a:p>
          <a:p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6EA01499-D351-B513-F761-D8E3900838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1872" y="4037611"/>
                <a:ext cx="8595360" cy="13755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800" kern="1200" spc="1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uk-UA" dirty="0">
                    <a:latin typeface="YouTube Sans"/>
                  </a:rPr>
                  <a:t>Тобто, щоби реалізувати </a:t>
                </a:r>
                <a:r>
                  <a:rPr lang="en-US" dirty="0">
                    <a:latin typeface="YouTube Sans"/>
                  </a:rPr>
                  <a:t>Z-</a:t>
                </a:r>
                <a:r>
                  <a:rPr lang="uk-UA" dirty="0">
                    <a:latin typeface="YouTube Sans"/>
                  </a:rPr>
                  <a:t>Інтерполяцію, ми інтерполюємо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uk-UA" dirty="0">
                    <a:latin typeface="YouTube Sans"/>
                  </a:rPr>
                  <a:t>, і коли требра провірювати глибину, можемо від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uk-UA" dirty="0"/>
                  <a:t> </a:t>
                </a:r>
                <a:r>
                  <a:rPr lang="uk-UA" dirty="0">
                    <a:latin typeface="YouTube Sans"/>
                  </a:rPr>
                  <a:t>знайти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uk-UA" dirty="0"/>
                  <a:t> </a:t>
                </a:r>
                <a:r>
                  <a:rPr lang="uk-UA" dirty="0">
                    <a:latin typeface="YouTube Sans"/>
                  </a:rPr>
                  <a:t>і перевірити чи ми ближчі до монітора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6EA01499-D351-B513-F761-D8E390083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4037611"/>
                <a:ext cx="8595360" cy="1375559"/>
              </a:xfrm>
              <a:prstGeom prst="rect">
                <a:avLst/>
              </a:prstGeom>
              <a:blipFill>
                <a:blip r:embed="rId2"/>
                <a:stretch>
                  <a:fillRect l="-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211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r>
              <a:rPr lang="en-US" dirty="0"/>
              <a:t>Queue live coding session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143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F74DA-A5A9-F08E-42D2-319C27C3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solidFill>
                  <a:srgbClr val="000000"/>
                </a:solidFill>
                <a:latin typeface="YouTube Sans"/>
              </a:rPr>
              <a:t>Оклюзія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CB0D8-B738-B536-E29B-EF94F7408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4169937" cy="1360628"/>
          </a:xfrm>
        </p:spPr>
        <p:txBody>
          <a:bodyPr>
            <a:normAutofit/>
          </a:bodyPr>
          <a:lstStyle/>
          <a:p>
            <a:r>
              <a:rPr lang="ru-RU" dirty="0">
                <a:latin typeface="YouTube Sans"/>
              </a:rPr>
              <a:t>В попередніх лекціях, ми заважали що ближчі трикутники не заступають це, що є ззаду них</a:t>
            </a:r>
            <a:endParaRPr lang="en-US" dirty="0">
              <a:latin typeface="YouTube San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1B7D8AD-AC44-D06D-1918-6FAD467A8CD4}"/>
              </a:ext>
            </a:extLst>
          </p:cNvPr>
          <p:cNvSpPr/>
          <p:nvPr/>
        </p:nvSpPr>
        <p:spPr>
          <a:xfrm>
            <a:off x="8459467" y="981598"/>
            <a:ext cx="1251625" cy="1452664"/>
          </a:xfrm>
          <a:custGeom>
            <a:avLst/>
            <a:gdLst>
              <a:gd name="connsiteX0" fmla="*/ 0 w 1251625"/>
              <a:gd name="connsiteY0" fmla="*/ 1063557 h 1452664"/>
              <a:gd name="connsiteX1" fmla="*/ 642025 w 1251625"/>
              <a:gd name="connsiteY1" fmla="*/ 0 h 1452664"/>
              <a:gd name="connsiteX2" fmla="*/ 1251625 w 1251625"/>
              <a:gd name="connsiteY2" fmla="*/ 1452664 h 1452664"/>
              <a:gd name="connsiteX3" fmla="*/ 0 w 1251625"/>
              <a:gd name="connsiteY3" fmla="*/ 1063557 h 145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1625" h="1452664">
                <a:moveTo>
                  <a:pt x="0" y="1063557"/>
                </a:moveTo>
                <a:lnTo>
                  <a:pt x="642025" y="0"/>
                </a:lnTo>
                <a:lnTo>
                  <a:pt x="1251625" y="1452664"/>
                </a:lnTo>
                <a:lnTo>
                  <a:pt x="0" y="1063557"/>
                </a:lnTo>
                <a:close/>
              </a:path>
            </a:pathLst>
          </a:cu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F84E5E-9A29-1D29-B779-03F1E917F848}"/>
              </a:ext>
            </a:extLst>
          </p:cNvPr>
          <p:cNvSpPr/>
          <p:nvPr/>
        </p:nvSpPr>
        <p:spPr>
          <a:xfrm>
            <a:off x="7355885" y="981598"/>
            <a:ext cx="1653119" cy="1793132"/>
          </a:xfrm>
          <a:custGeom>
            <a:avLst/>
            <a:gdLst>
              <a:gd name="connsiteX0" fmla="*/ 0 w 1251625"/>
              <a:gd name="connsiteY0" fmla="*/ 1063557 h 1452664"/>
              <a:gd name="connsiteX1" fmla="*/ 642025 w 1251625"/>
              <a:gd name="connsiteY1" fmla="*/ 0 h 1452664"/>
              <a:gd name="connsiteX2" fmla="*/ 1251625 w 1251625"/>
              <a:gd name="connsiteY2" fmla="*/ 1452664 h 1452664"/>
              <a:gd name="connsiteX3" fmla="*/ 0 w 1251625"/>
              <a:gd name="connsiteY3" fmla="*/ 1063557 h 145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1625" h="1452664">
                <a:moveTo>
                  <a:pt x="0" y="1063557"/>
                </a:moveTo>
                <a:lnTo>
                  <a:pt x="642025" y="0"/>
                </a:lnTo>
                <a:lnTo>
                  <a:pt x="1251625" y="1452664"/>
                </a:lnTo>
                <a:lnTo>
                  <a:pt x="0" y="1063557"/>
                </a:lnTo>
                <a:close/>
              </a:path>
            </a:pathLst>
          </a:cu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3F39CC-58E0-8597-0881-457CC3C84453}"/>
              </a:ext>
            </a:extLst>
          </p:cNvPr>
          <p:cNvCxnSpPr>
            <a:cxnSpLocks/>
          </p:cNvCxnSpPr>
          <p:nvPr/>
        </p:nvCxnSpPr>
        <p:spPr>
          <a:xfrm flipV="1">
            <a:off x="6925156" y="2568828"/>
            <a:ext cx="920885" cy="4685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A2ADD9-89C0-DE01-B23A-82CB9AB97F82}"/>
                  </a:ext>
                </a:extLst>
              </p:cNvPr>
              <p:cNvSpPr txBox="1"/>
              <p:nvPr/>
            </p:nvSpPr>
            <p:spPr>
              <a:xfrm>
                <a:off x="7397851" y="2803102"/>
                <a:ext cx="1803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A2ADD9-89C0-DE01-B23A-82CB9AB97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851" y="2803102"/>
                <a:ext cx="180306" cy="276999"/>
              </a:xfrm>
              <a:prstGeom prst="rect">
                <a:avLst/>
              </a:prstGeom>
              <a:blipFill>
                <a:blip r:embed="rId2"/>
                <a:stretch>
                  <a:fillRect l="-17241" r="-13793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1DC804A-7798-35E2-9EB3-EDFE7D4CF7ED}"/>
              </a:ext>
            </a:extLst>
          </p:cNvPr>
          <p:cNvCxnSpPr>
            <a:cxnSpLocks/>
          </p:cNvCxnSpPr>
          <p:nvPr/>
        </p:nvCxnSpPr>
        <p:spPr>
          <a:xfrm flipV="1">
            <a:off x="6925156" y="1779266"/>
            <a:ext cx="0" cy="12581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CE840B-2E31-189E-6ED7-F803A2581D8A}"/>
                  </a:ext>
                </a:extLst>
              </p:cNvPr>
              <p:cNvSpPr txBox="1"/>
              <p:nvPr/>
            </p:nvSpPr>
            <p:spPr>
              <a:xfrm>
                <a:off x="6563644" y="2289968"/>
                <a:ext cx="1979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CE840B-2E31-189E-6ED7-F803A2581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644" y="2289968"/>
                <a:ext cx="197938" cy="276999"/>
              </a:xfrm>
              <a:prstGeom prst="rect">
                <a:avLst/>
              </a:prstGeom>
              <a:blipFill>
                <a:blip r:embed="rId3"/>
                <a:stretch>
                  <a:fillRect l="-28125" r="-25000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683FC129-B056-0A6C-978F-1F597A81EF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42" y="3373376"/>
            <a:ext cx="3591120" cy="21730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E973AC0-30E1-8FC5-9022-CFC53FA3CB8A}"/>
                  </a:ext>
                </a:extLst>
              </p:cNvPr>
              <p:cNvSpPr txBox="1"/>
              <p:nvPr/>
            </p:nvSpPr>
            <p:spPr>
              <a:xfrm>
                <a:off x="7970206" y="1779266"/>
                <a:ext cx="2122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E973AC0-30E1-8FC5-9022-CFC53FA3C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206" y="1779266"/>
                <a:ext cx="212238" cy="276999"/>
              </a:xfrm>
              <a:prstGeom prst="rect">
                <a:avLst/>
              </a:prstGeom>
              <a:blipFill>
                <a:blip r:embed="rId5"/>
                <a:stretch>
                  <a:fillRect l="-22857" r="-2285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ECC9C0-90CB-F393-CA95-5C6FCF014A45}"/>
                  </a:ext>
                </a:extLst>
              </p:cNvPr>
              <p:cNvSpPr txBox="1"/>
              <p:nvPr/>
            </p:nvSpPr>
            <p:spPr>
              <a:xfrm>
                <a:off x="8902885" y="1640766"/>
                <a:ext cx="2019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Б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ECC9C0-90CB-F393-CA95-5C6FCF014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2885" y="1640766"/>
                <a:ext cx="201978" cy="276999"/>
              </a:xfrm>
              <a:prstGeom prst="rect">
                <a:avLst/>
              </a:prstGeom>
              <a:blipFill>
                <a:blip r:embed="rId6"/>
                <a:stretch>
                  <a:fillRect l="-23529" r="-23529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B41A30-DBAC-FF3F-47BA-5423766E08F2}"/>
                  </a:ext>
                </a:extLst>
              </p:cNvPr>
              <p:cNvSpPr txBox="1"/>
              <p:nvPr/>
            </p:nvSpPr>
            <p:spPr>
              <a:xfrm>
                <a:off x="2397665" y="4233223"/>
                <a:ext cx="2122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B41A30-DBAC-FF3F-47BA-5423766E0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665" y="4233223"/>
                <a:ext cx="212238" cy="276999"/>
              </a:xfrm>
              <a:prstGeom prst="rect">
                <a:avLst/>
              </a:prstGeom>
              <a:blipFill>
                <a:blip r:embed="rId7"/>
                <a:stretch>
                  <a:fillRect l="-22857" r="-22857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9C55A80-BF63-7D69-9AEE-F8690A774EF8}"/>
                  </a:ext>
                </a:extLst>
              </p:cNvPr>
              <p:cNvSpPr txBox="1"/>
              <p:nvPr/>
            </p:nvSpPr>
            <p:spPr>
              <a:xfrm>
                <a:off x="3183765" y="4399284"/>
                <a:ext cx="2019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Б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9C55A80-BF63-7D69-9AEE-F8690A774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765" y="4399284"/>
                <a:ext cx="201978" cy="276999"/>
              </a:xfrm>
              <a:prstGeom prst="rect">
                <a:avLst/>
              </a:prstGeom>
              <a:blipFill>
                <a:blip r:embed="rId8"/>
                <a:stretch>
                  <a:fillRect l="-24242" r="-2727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6B93BA6-3783-FADD-6CEC-2567ACB189A2}"/>
                  </a:ext>
                </a:extLst>
              </p:cNvPr>
              <p:cNvSpPr txBox="1"/>
              <p:nvPr/>
            </p:nvSpPr>
            <p:spPr>
              <a:xfrm>
                <a:off x="1128879" y="5675588"/>
                <a:ext cx="33852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latin typeface="YouTube Sans"/>
                  </a:rPr>
                  <a:t>Малюємо перше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YouTube Sans"/>
                  </a:rPr>
                  <a:t>, </a:t>
                </a:r>
                <a:r>
                  <a:rPr lang="uk-UA" dirty="0">
                    <a:latin typeface="YouTube Sans"/>
                  </a:rPr>
                  <a:t>а тоді </a:t>
                </a:r>
                <a14:m>
                  <m:oMath xmlns:m="http://schemas.openxmlformats.org/officeDocument/2006/math">
                    <m:r>
                      <a:rPr lang="uk-UA" b="0" i="0" smtClean="0">
                        <a:latin typeface="Cambria Math" panose="02040503050406030204" pitchFamily="18" charset="0"/>
                      </a:rPr>
                      <m:t>Б</m:t>
                    </m:r>
                  </m:oMath>
                </a14:m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6B93BA6-3783-FADD-6CEC-2567ACB18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879" y="5675588"/>
                <a:ext cx="3385225" cy="369332"/>
              </a:xfrm>
              <a:prstGeom prst="rect">
                <a:avLst/>
              </a:prstGeom>
              <a:blipFill>
                <a:blip r:embed="rId9"/>
                <a:stretch>
                  <a:fillRect l="-143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 descr="Shape&#10;&#10;Description automatically generated">
            <a:extLst>
              <a:ext uri="{FF2B5EF4-FFF2-40B4-BE49-F238E27FC236}">
                <a16:creationId xmlns:a16="http://schemas.microsoft.com/office/drawing/2014/main" id="{2BDCC9BC-3BAD-099A-75BD-9592C0084F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481" y="3370586"/>
            <a:ext cx="3591120" cy="21730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975DBE6-92B3-346E-2DF4-0DCB339B8E86}"/>
                  </a:ext>
                </a:extLst>
              </p:cNvPr>
              <p:cNvSpPr txBox="1"/>
              <p:nvPr/>
            </p:nvSpPr>
            <p:spPr>
              <a:xfrm>
                <a:off x="7846041" y="4589520"/>
                <a:ext cx="2122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975DBE6-92B3-346E-2DF4-0DCB339B8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041" y="4589520"/>
                <a:ext cx="212238" cy="276999"/>
              </a:xfrm>
              <a:prstGeom prst="rect">
                <a:avLst/>
              </a:prstGeom>
              <a:blipFill>
                <a:blip r:embed="rId11"/>
                <a:stretch>
                  <a:fillRect l="-22857" r="-2285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B9A536B-49B4-DB13-9D8E-903FE4C595BD}"/>
                  </a:ext>
                </a:extLst>
              </p:cNvPr>
              <p:cNvSpPr txBox="1"/>
              <p:nvPr/>
            </p:nvSpPr>
            <p:spPr>
              <a:xfrm>
                <a:off x="8738627" y="4312521"/>
                <a:ext cx="2019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Б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B9A536B-49B4-DB13-9D8E-903FE4C59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8627" y="4312521"/>
                <a:ext cx="201978" cy="276999"/>
              </a:xfrm>
              <a:prstGeom prst="rect">
                <a:avLst/>
              </a:prstGeom>
              <a:blipFill>
                <a:blip r:embed="rId12"/>
                <a:stretch>
                  <a:fillRect l="-27273" r="-2424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4F6791E-1B2A-2331-296C-35850CA1DDC0}"/>
                  </a:ext>
                </a:extLst>
              </p:cNvPr>
              <p:cNvSpPr txBox="1"/>
              <p:nvPr/>
            </p:nvSpPr>
            <p:spPr>
              <a:xfrm>
                <a:off x="6153428" y="5669572"/>
                <a:ext cx="33852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latin typeface="YouTube Sans"/>
                  </a:rPr>
                  <a:t>Малюємо перше </a:t>
                </a:r>
                <a14:m>
                  <m:oMath xmlns:m="http://schemas.openxmlformats.org/officeDocument/2006/math">
                    <m:r>
                      <a:rPr lang="uk-UA" b="0" i="0" smtClean="0">
                        <a:latin typeface="Cambria Math" panose="02040503050406030204" pitchFamily="18" charset="0"/>
                      </a:rPr>
                      <m:t>Б</m:t>
                    </m:r>
                  </m:oMath>
                </a14:m>
                <a:r>
                  <a:rPr lang="en-US" dirty="0">
                    <a:latin typeface="YouTube Sans"/>
                  </a:rPr>
                  <a:t>, </a:t>
                </a:r>
                <a:r>
                  <a:rPr lang="uk-UA" dirty="0">
                    <a:latin typeface="YouTube Sans"/>
                  </a:rPr>
                  <a:t>а тоді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4F6791E-1B2A-2331-296C-35850CA1D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428" y="5669572"/>
                <a:ext cx="3385225" cy="369332"/>
              </a:xfrm>
              <a:prstGeom prst="rect">
                <a:avLst/>
              </a:prstGeom>
              <a:blipFill>
                <a:blip r:embed="rId13"/>
                <a:stretch>
                  <a:fillRect l="-143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BD0C18B-2EBC-1ACC-970E-0B76E62208F4}"/>
              </a:ext>
            </a:extLst>
          </p:cNvPr>
          <p:cNvCxnSpPr>
            <a:cxnSpLocks/>
          </p:cNvCxnSpPr>
          <p:nvPr/>
        </p:nvCxnSpPr>
        <p:spPr>
          <a:xfrm flipH="1">
            <a:off x="3740270" y="3593869"/>
            <a:ext cx="1434254" cy="113412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F760147-B239-C097-50A4-91FC586F4A9C}"/>
              </a:ext>
            </a:extLst>
          </p:cNvPr>
          <p:cNvSpPr txBox="1"/>
          <p:nvPr/>
        </p:nvSpPr>
        <p:spPr>
          <a:xfrm>
            <a:off x="4719288" y="2992934"/>
            <a:ext cx="1651430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Неправильний результат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CB32229-3AD9-860E-0BC5-7014ACE6C541}"/>
              </a:ext>
            </a:extLst>
          </p:cNvPr>
          <p:cNvCxnSpPr>
            <a:cxnSpLocks/>
          </p:cNvCxnSpPr>
          <p:nvPr/>
        </p:nvCxnSpPr>
        <p:spPr>
          <a:xfrm flipH="1">
            <a:off x="8600411" y="3559769"/>
            <a:ext cx="554205" cy="79266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E18CDDB-9C1A-6BB4-6E21-093FCAD9CC17}"/>
              </a:ext>
            </a:extLst>
          </p:cNvPr>
          <p:cNvSpPr txBox="1"/>
          <p:nvPr/>
        </p:nvSpPr>
        <p:spPr>
          <a:xfrm>
            <a:off x="8699380" y="2958834"/>
            <a:ext cx="1563073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Правильний результат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132502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0" grpId="0"/>
      <p:bldP spid="34" grpId="0" animBg="1"/>
      <p:bldP spid="3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D40D3-C928-DEDC-F3D0-CF79D2080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Алгоритм видимої поверхні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0F695-1C9F-1CDD-4E16-DFF276C1F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Алгоритми які вирішують цю проблему називаються </a:t>
            </a:r>
            <a:r>
              <a:rPr lang="uk-UA" b="1" dirty="0">
                <a:latin typeface="YouTube Sans"/>
              </a:rPr>
              <a:t>Алгоритми Видимої Поверхні</a:t>
            </a:r>
            <a:r>
              <a:rPr lang="en-US" b="1" dirty="0">
                <a:latin typeface="YouTube Sans"/>
              </a:rPr>
              <a:t>/Visible Surface Algorithms</a:t>
            </a:r>
          </a:p>
          <a:p>
            <a:r>
              <a:rPr lang="uk-UA" dirty="0">
                <a:latin typeface="YouTube Sans"/>
              </a:rPr>
              <a:t>Найбільш відомий алгоритм для цієї проблеми є </a:t>
            </a:r>
            <a:r>
              <a:rPr lang="en-US" b="1" dirty="0">
                <a:latin typeface="YouTube Sans"/>
              </a:rPr>
              <a:t>Z-</a:t>
            </a:r>
            <a:r>
              <a:rPr lang="uk-UA" b="1" dirty="0">
                <a:latin typeface="YouTube Sans"/>
              </a:rPr>
              <a:t>буферизація</a:t>
            </a:r>
            <a:r>
              <a:rPr lang="en-US" b="1" dirty="0">
                <a:latin typeface="YouTube Sans"/>
              </a:rPr>
              <a:t>/Z-Buffering </a:t>
            </a:r>
            <a:r>
              <a:rPr lang="uk-UA" dirty="0">
                <a:latin typeface="YouTube Sans"/>
              </a:rPr>
              <a:t>або </a:t>
            </a:r>
            <a:r>
              <a:rPr lang="uk-UA" b="1" dirty="0">
                <a:latin typeface="YouTube Sans"/>
              </a:rPr>
              <a:t>Буфер Глибини</a:t>
            </a:r>
            <a:r>
              <a:rPr lang="en-US" b="1" dirty="0">
                <a:latin typeface="YouTube Sans"/>
              </a:rPr>
              <a:t>/Depth Buffering</a:t>
            </a:r>
          </a:p>
        </p:txBody>
      </p:sp>
    </p:spTree>
    <p:extLst>
      <p:ext uri="{BB962C8B-B14F-4D97-AF65-F5344CB8AC3E}">
        <p14:creationId xmlns:p14="http://schemas.microsoft.com/office/powerpoint/2010/main" val="3467141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E7300-325A-0A28-71CD-08D45315E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ouTube Sans"/>
              </a:rPr>
              <a:t>Z-</a:t>
            </a:r>
            <a:r>
              <a:rPr lang="uk-UA" dirty="0">
                <a:latin typeface="YouTube Sans"/>
              </a:rPr>
              <a:t>Буферизація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FD87E-75E3-4E6D-4018-86EE1F2B1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3855407" cy="2765899"/>
          </a:xfrm>
        </p:spPr>
        <p:txBody>
          <a:bodyPr>
            <a:normAutofit lnSpcReduction="10000"/>
          </a:bodyPr>
          <a:lstStyle/>
          <a:p>
            <a:r>
              <a:rPr lang="uk-UA" dirty="0">
                <a:latin typeface="YouTube Sans"/>
              </a:rPr>
              <a:t>Ідея алгоритму полягає в тому, щоб зберігати глибину кожного пікселя, а тоді коли малюємо нашого трикутника, ми провірюємо котрий піксель</a:t>
            </a:r>
            <a:r>
              <a:rPr lang="en-US" dirty="0">
                <a:latin typeface="YouTube Sans"/>
              </a:rPr>
              <a:t>/</a:t>
            </a:r>
            <a:r>
              <a:rPr lang="uk-UA" dirty="0">
                <a:latin typeface="YouTube Sans"/>
              </a:rPr>
              <a:t>фрагмент є ближчий до камери</a:t>
            </a:r>
          </a:p>
          <a:p>
            <a:r>
              <a:rPr lang="uk-UA" dirty="0">
                <a:latin typeface="YouTube Sans"/>
              </a:rPr>
              <a:t>Глибину ми зберігаємо в </a:t>
            </a:r>
            <a:r>
              <a:rPr lang="en-US" b="1" dirty="0">
                <a:latin typeface="YouTube Sans"/>
              </a:rPr>
              <a:t>Z-</a:t>
            </a:r>
            <a:r>
              <a:rPr lang="uk-UA" b="1" dirty="0">
                <a:latin typeface="YouTube Sans"/>
              </a:rPr>
              <a:t>Буфері</a:t>
            </a:r>
            <a:r>
              <a:rPr lang="en-US" b="1" dirty="0">
                <a:latin typeface="YouTube Sans"/>
              </a:rPr>
              <a:t>/Z-Buffer</a:t>
            </a:r>
            <a:r>
              <a:rPr lang="uk-UA" b="1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або </a:t>
            </a:r>
            <a:r>
              <a:rPr lang="uk-UA" b="1" dirty="0">
                <a:latin typeface="YouTube Sans"/>
              </a:rPr>
              <a:t>Буфер Глибини</a:t>
            </a:r>
            <a:r>
              <a:rPr lang="en-US" b="1" dirty="0">
                <a:latin typeface="YouTube Sans"/>
              </a:rPr>
              <a:t>/Depth Buffer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F53D26-BCBD-2419-8C06-0655060A959C}"/>
              </a:ext>
            </a:extLst>
          </p:cNvPr>
          <p:cNvCxnSpPr/>
          <p:nvPr/>
        </p:nvCxnSpPr>
        <p:spPr>
          <a:xfrm>
            <a:off x="7010400" y="1828800"/>
            <a:ext cx="2224392" cy="4345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EA16E3F-5DA5-BE7C-17D9-67664B5121A2}"/>
              </a:ext>
            </a:extLst>
          </p:cNvPr>
          <p:cNvCxnSpPr>
            <a:cxnSpLocks/>
          </p:cNvCxnSpPr>
          <p:nvPr/>
        </p:nvCxnSpPr>
        <p:spPr>
          <a:xfrm>
            <a:off x="7010400" y="4004468"/>
            <a:ext cx="2224392" cy="5902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5921B3-E404-B35E-F1B8-A2489156B1C9}"/>
              </a:ext>
            </a:extLst>
          </p:cNvPr>
          <p:cNvCxnSpPr>
            <a:cxnSpLocks/>
          </p:cNvCxnSpPr>
          <p:nvPr/>
        </p:nvCxnSpPr>
        <p:spPr>
          <a:xfrm>
            <a:off x="7010400" y="1828800"/>
            <a:ext cx="0" cy="21756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87B614-B17E-27E3-03D7-919E9ACF458D}"/>
              </a:ext>
            </a:extLst>
          </p:cNvPr>
          <p:cNvCxnSpPr>
            <a:cxnSpLocks/>
          </p:cNvCxnSpPr>
          <p:nvPr/>
        </p:nvCxnSpPr>
        <p:spPr>
          <a:xfrm>
            <a:off x="7500025" y="1922834"/>
            <a:ext cx="0" cy="22276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71A66E6-6A71-8172-013B-45B80CDBEAAE}"/>
              </a:ext>
            </a:extLst>
          </p:cNvPr>
          <p:cNvCxnSpPr>
            <a:cxnSpLocks/>
          </p:cNvCxnSpPr>
          <p:nvPr/>
        </p:nvCxnSpPr>
        <p:spPr>
          <a:xfrm>
            <a:off x="9234792" y="2263302"/>
            <a:ext cx="0" cy="233139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EA5024F-16DE-7415-1AEB-206A8B1C816F}"/>
              </a:ext>
            </a:extLst>
          </p:cNvPr>
          <p:cNvCxnSpPr>
            <a:cxnSpLocks/>
          </p:cNvCxnSpPr>
          <p:nvPr/>
        </p:nvCxnSpPr>
        <p:spPr>
          <a:xfrm>
            <a:off x="8073957" y="2046051"/>
            <a:ext cx="0" cy="22535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B38D10-AFC5-A2AA-8C26-B8ED8AE4946A}"/>
              </a:ext>
            </a:extLst>
          </p:cNvPr>
          <p:cNvCxnSpPr>
            <a:cxnSpLocks/>
          </p:cNvCxnSpPr>
          <p:nvPr/>
        </p:nvCxnSpPr>
        <p:spPr>
          <a:xfrm>
            <a:off x="8641404" y="2166025"/>
            <a:ext cx="0" cy="22762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E2AF6D-0436-2590-74DA-50853AA70DD0}"/>
              </a:ext>
            </a:extLst>
          </p:cNvPr>
          <p:cNvCxnSpPr>
            <a:cxnSpLocks/>
          </p:cNvCxnSpPr>
          <p:nvPr/>
        </p:nvCxnSpPr>
        <p:spPr>
          <a:xfrm>
            <a:off x="7010400" y="3503567"/>
            <a:ext cx="2224392" cy="5414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7177F0F-8FEA-570F-9790-1D7F28C312AB}"/>
              </a:ext>
            </a:extLst>
          </p:cNvPr>
          <p:cNvCxnSpPr>
            <a:cxnSpLocks/>
          </p:cNvCxnSpPr>
          <p:nvPr/>
        </p:nvCxnSpPr>
        <p:spPr>
          <a:xfrm>
            <a:off x="7010400" y="2895599"/>
            <a:ext cx="2224392" cy="5414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4A37404-84E9-C069-3BB5-DDB7436F062F}"/>
              </a:ext>
            </a:extLst>
          </p:cNvPr>
          <p:cNvCxnSpPr>
            <a:cxnSpLocks/>
          </p:cNvCxnSpPr>
          <p:nvPr/>
        </p:nvCxnSpPr>
        <p:spPr>
          <a:xfrm>
            <a:off x="7010400" y="2357336"/>
            <a:ext cx="2224392" cy="4829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68380FB-ACB7-AB1E-67C4-48ACE2E0FD95}"/>
              </a:ext>
            </a:extLst>
          </p:cNvPr>
          <p:cNvSpPr/>
          <p:nvPr/>
        </p:nvSpPr>
        <p:spPr>
          <a:xfrm>
            <a:off x="5828804" y="2406901"/>
            <a:ext cx="1888177" cy="2060368"/>
          </a:xfrm>
          <a:custGeom>
            <a:avLst/>
            <a:gdLst>
              <a:gd name="connsiteX0" fmla="*/ 0 w 1888177"/>
              <a:gd name="connsiteY0" fmla="*/ 1187532 h 2060368"/>
              <a:gd name="connsiteX1" fmla="*/ 866899 w 1888177"/>
              <a:gd name="connsiteY1" fmla="*/ 0 h 2060368"/>
              <a:gd name="connsiteX2" fmla="*/ 1888177 w 1888177"/>
              <a:gd name="connsiteY2" fmla="*/ 2060368 h 2060368"/>
              <a:gd name="connsiteX3" fmla="*/ 0 w 1888177"/>
              <a:gd name="connsiteY3" fmla="*/ 1187532 h 20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8177" h="2060368">
                <a:moveTo>
                  <a:pt x="0" y="1187532"/>
                </a:moveTo>
                <a:lnTo>
                  <a:pt x="866899" y="0"/>
                </a:lnTo>
                <a:lnTo>
                  <a:pt x="1888177" y="2060368"/>
                </a:lnTo>
                <a:lnTo>
                  <a:pt x="0" y="1187532"/>
                </a:lnTo>
                <a:close/>
              </a:path>
            </a:pathLst>
          </a:custGeom>
          <a:solidFill>
            <a:srgbClr val="00B05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EC73CB-7A08-EB9B-1091-358285E8DDF0}"/>
              </a:ext>
            </a:extLst>
          </p:cNvPr>
          <p:cNvCxnSpPr/>
          <p:nvPr/>
        </p:nvCxnSpPr>
        <p:spPr>
          <a:xfrm flipV="1">
            <a:off x="6608618" y="2840328"/>
            <a:ext cx="1199408" cy="33248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A5563F5C-8654-246B-96CD-4CDF99E3C006}"/>
              </a:ext>
            </a:extLst>
          </p:cNvPr>
          <p:cNvSpPr/>
          <p:nvPr/>
        </p:nvSpPr>
        <p:spPr>
          <a:xfrm>
            <a:off x="6532651" y="3104357"/>
            <a:ext cx="140186" cy="14776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60C121-F26D-A96C-10B1-9FA7D805ECC3}"/>
                  </a:ext>
                </a:extLst>
              </p:cNvPr>
              <p:cNvSpPr txBox="1"/>
              <p:nvPr/>
            </p:nvSpPr>
            <p:spPr>
              <a:xfrm>
                <a:off x="6495834" y="2777793"/>
                <a:ext cx="2697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60C121-F26D-A96C-10B1-9FA7D805E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5834" y="2777793"/>
                <a:ext cx="269754" cy="276999"/>
              </a:xfrm>
              <a:prstGeom prst="rect">
                <a:avLst/>
              </a:prstGeom>
              <a:blipFill>
                <a:blip r:embed="rId2"/>
                <a:stretch>
                  <a:fillRect l="-20455" r="-4545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DFEA2C-58D7-99FB-2967-583C5EC5C025}"/>
                  </a:ext>
                </a:extLst>
              </p:cNvPr>
              <p:cNvSpPr txBox="1"/>
              <p:nvPr/>
            </p:nvSpPr>
            <p:spPr>
              <a:xfrm>
                <a:off x="7496339" y="2458945"/>
                <a:ext cx="7223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𝑠𝑐𝑟𝑒𝑒𝑛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DFEA2C-58D7-99FB-2967-583C5EC5C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339" y="2458945"/>
                <a:ext cx="722377" cy="276999"/>
              </a:xfrm>
              <a:prstGeom prst="rect">
                <a:avLst/>
              </a:prstGeom>
              <a:blipFill>
                <a:blip r:embed="rId3"/>
                <a:stretch>
                  <a:fillRect l="-6780" r="-84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1ABE87C1-D333-AD72-10D1-8DB94C74E260}"/>
              </a:ext>
            </a:extLst>
          </p:cNvPr>
          <p:cNvSpPr/>
          <p:nvPr/>
        </p:nvSpPr>
        <p:spPr>
          <a:xfrm>
            <a:off x="7735471" y="2758283"/>
            <a:ext cx="140186" cy="14776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355A11F-BAB9-EFA8-9ED3-F389635F85E5}"/>
                  </a:ext>
                </a:extLst>
              </p:cNvPr>
              <p:cNvSpPr txBox="1"/>
              <p:nvPr/>
            </p:nvSpPr>
            <p:spPr>
              <a:xfrm>
                <a:off x="5504213" y="4875725"/>
                <a:ext cx="3580410" cy="120032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Якщо глибина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YouTube Sans"/>
                  </a:rPr>
                  <a:t>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є менша від глибини</a:t>
                </a:r>
                <a:r>
                  <a:rPr lang="uk-UA" dirty="0"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𝑠𝑐𝑟𝑒𝑒𝑛</m:t>
                        </m:r>
                      </m:sub>
                    </m:sSub>
                  </m:oMath>
                </a14:m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, тоді малюємо точку</a:t>
                </a:r>
                <a:r>
                  <a:rPr lang="uk-UA" dirty="0"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. Інакше, не малюємо тому що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uk-UA" dirty="0">
                    <a:solidFill>
                      <a:srgbClr val="0070C0"/>
                    </a:solidFill>
                    <a:latin typeface="YouTube Sans"/>
                  </a:rPr>
                  <a:t>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є заду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𝑠𝑐𝑟𝑒𝑒𝑛</m:t>
                        </m:r>
                      </m:sub>
                    </m:sSub>
                  </m:oMath>
                </a14:m>
                <a:endParaRPr lang="uk-UA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355A11F-BAB9-EFA8-9ED3-F389635F8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213" y="4875725"/>
                <a:ext cx="3580410" cy="1200329"/>
              </a:xfrm>
              <a:prstGeom prst="rect">
                <a:avLst/>
              </a:prstGeom>
              <a:blipFill>
                <a:blip r:embed="rId4"/>
                <a:stretch>
                  <a:fillRect l="-1533" t="-3046" r="-2385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F5591F9-3D44-A15F-D09F-0DF37978F0F3}"/>
              </a:ext>
            </a:extLst>
          </p:cNvPr>
          <p:cNvSpPr txBox="1">
            <a:spLocks/>
          </p:cNvSpPr>
          <p:nvPr/>
        </p:nvSpPr>
        <p:spPr>
          <a:xfrm>
            <a:off x="1266686" y="4594699"/>
            <a:ext cx="3686264" cy="2046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>
                <a:latin typeface="YouTube Sans"/>
              </a:rPr>
              <a:t>Тому що ми провірюємо глибину в кожного пікселя, наші трикутники можуть перекривати один одного, і ми далі дістанемо правильний результат</a:t>
            </a:r>
            <a:endParaRPr lang="en-US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1007648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AE99A-7114-908B-D024-13984283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ouTube Sans"/>
              </a:rPr>
              <a:t>Z-</a:t>
            </a:r>
            <a:r>
              <a:rPr lang="uk-UA" dirty="0">
                <a:latin typeface="YouTube Sans"/>
              </a:rPr>
              <a:t>Інтерполяція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33141-B3D5-8899-1FC3-5469DF9FE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3" y="1828800"/>
            <a:ext cx="2989494" cy="4351337"/>
          </a:xfrm>
        </p:spPr>
        <p:txBody>
          <a:bodyPr/>
          <a:lstStyle/>
          <a:p>
            <a:r>
              <a:rPr lang="uk-UA" dirty="0">
                <a:latin typeface="YouTube Sans"/>
              </a:rPr>
              <a:t>Якщо ми малюємо трикутник, тоді як ми маємо знайти глибину пікселів всередині його</a:t>
            </a:r>
            <a:r>
              <a:rPr lang="en-US" dirty="0">
                <a:latin typeface="YouTube Sans"/>
              </a:rPr>
              <a:t>?</a:t>
            </a:r>
            <a:endParaRPr lang="uk-UA" dirty="0">
              <a:latin typeface="YouTube Sans"/>
            </a:endParaRPr>
          </a:p>
          <a:p>
            <a:r>
              <a:rPr lang="uk-UA" dirty="0">
                <a:latin typeface="YouTube Sans"/>
              </a:rPr>
              <a:t>Спробуємо інтерполювати глибини його точок вживаючи барицентричні координати</a:t>
            </a:r>
            <a:endParaRPr lang="en-US" dirty="0">
              <a:latin typeface="YouTube Sans"/>
            </a:endParaRPr>
          </a:p>
          <a:p>
            <a:endParaRPr lang="en-US" dirty="0">
              <a:latin typeface="YouTube San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9C12187-9E37-E2E8-D951-2AFFFDB1EDF0}"/>
              </a:ext>
            </a:extLst>
          </p:cNvPr>
          <p:cNvSpPr/>
          <p:nvPr/>
        </p:nvSpPr>
        <p:spPr>
          <a:xfrm>
            <a:off x="6756504" y="1412952"/>
            <a:ext cx="1466603" cy="1650670"/>
          </a:xfrm>
          <a:custGeom>
            <a:avLst/>
            <a:gdLst>
              <a:gd name="connsiteX0" fmla="*/ 0 w 1466603"/>
              <a:gd name="connsiteY0" fmla="*/ 1205345 h 1650670"/>
              <a:gd name="connsiteX1" fmla="*/ 765958 w 1466603"/>
              <a:gd name="connsiteY1" fmla="*/ 0 h 1650670"/>
              <a:gd name="connsiteX2" fmla="*/ 1466603 w 1466603"/>
              <a:gd name="connsiteY2" fmla="*/ 1650670 h 1650670"/>
              <a:gd name="connsiteX3" fmla="*/ 0 w 1466603"/>
              <a:gd name="connsiteY3" fmla="*/ 1205345 h 1650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6603" h="1650670">
                <a:moveTo>
                  <a:pt x="0" y="1205345"/>
                </a:moveTo>
                <a:lnTo>
                  <a:pt x="765958" y="0"/>
                </a:lnTo>
                <a:lnTo>
                  <a:pt x="1466603" y="1650670"/>
                </a:lnTo>
                <a:lnTo>
                  <a:pt x="0" y="1205345"/>
                </a:lnTo>
                <a:close/>
              </a:path>
            </a:pathLst>
          </a:custGeom>
          <a:solidFill>
            <a:srgbClr val="D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716377A-8EE4-E2C3-7BF8-0BF7B9C3524B}"/>
              </a:ext>
            </a:extLst>
          </p:cNvPr>
          <p:cNvSpPr/>
          <p:nvPr/>
        </p:nvSpPr>
        <p:spPr>
          <a:xfrm>
            <a:off x="6667439" y="1401077"/>
            <a:ext cx="1662545" cy="1514104"/>
          </a:xfrm>
          <a:custGeom>
            <a:avLst/>
            <a:gdLst>
              <a:gd name="connsiteX0" fmla="*/ 855023 w 1662545"/>
              <a:gd name="connsiteY0" fmla="*/ 0 h 1514104"/>
              <a:gd name="connsiteX1" fmla="*/ 0 w 1662545"/>
              <a:gd name="connsiteY1" fmla="*/ 1514104 h 1514104"/>
              <a:gd name="connsiteX2" fmla="*/ 1662545 w 1662545"/>
              <a:gd name="connsiteY2" fmla="*/ 1341911 h 1514104"/>
              <a:gd name="connsiteX3" fmla="*/ 855023 w 1662545"/>
              <a:gd name="connsiteY3" fmla="*/ 0 h 151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2545" h="1514104">
                <a:moveTo>
                  <a:pt x="855023" y="0"/>
                </a:moveTo>
                <a:lnTo>
                  <a:pt x="0" y="1514104"/>
                </a:lnTo>
                <a:lnTo>
                  <a:pt x="1662545" y="1341911"/>
                </a:lnTo>
                <a:lnTo>
                  <a:pt x="855023" y="0"/>
                </a:lnTo>
                <a:close/>
              </a:path>
            </a:pathLst>
          </a:custGeom>
          <a:solidFill>
            <a:srgbClr val="00B05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FC1161-8774-9E00-0E9B-39FA359EA7C4}"/>
              </a:ext>
            </a:extLst>
          </p:cNvPr>
          <p:cNvCxnSpPr>
            <a:cxnSpLocks/>
            <a:endCxn id="7" idx="0"/>
          </p:cNvCxnSpPr>
          <p:nvPr/>
        </p:nvCxnSpPr>
        <p:spPr>
          <a:xfrm flipV="1">
            <a:off x="7439335" y="1401077"/>
            <a:ext cx="83127" cy="14309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A387D2A-98D8-0754-EE37-0A980D215AB0}"/>
              </a:ext>
            </a:extLst>
          </p:cNvPr>
          <p:cNvCxnSpPr>
            <a:cxnSpLocks/>
          </p:cNvCxnSpPr>
          <p:nvPr/>
        </p:nvCxnSpPr>
        <p:spPr>
          <a:xfrm flipV="1">
            <a:off x="6129092" y="3051324"/>
            <a:ext cx="1006638" cy="2904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512738-3C35-F895-CE6E-EA1F6535AEDF}"/>
                  </a:ext>
                </a:extLst>
              </p:cNvPr>
              <p:cNvSpPr txBox="1"/>
              <p:nvPr/>
            </p:nvSpPr>
            <p:spPr>
              <a:xfrm>
                <a:off x="6601787" y="3107469"/>
                <a:ext cx="1803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512738-3C35-F895-CE6E-EA1F6535A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787" y="3107469"/>
                <a:ext cx="180306" cy="276999"/>
              </a:xfrm>
              <a:prstGeom prst="rect">
                <a:avLst/>
              </a:prstGeom>
              <a:blipFill>
                <a:blip r:embed="rId2"/>
                <a:stretch>
                  <a:fillRect l="-16667" r="-10000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4D2DD2-1E68-A3B3-87DB-0BD84D14A88F}"/>
              </a:ext>
            </a:extLst>
          </p:cNvPr>
          <p:cNvCxnSpPr>
            <a:cxnSpLocks/>
          </p:cNvCxnSpPr>
          <p:nvPr/>
        </p:nvCxnSpPr>
        <p:spPr>
          <a:xfrm flipV="1">
            <a:off x="6129092" y="2083633"/>
            <a:ext cx="0" cy="12581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7D3DD2-2B5F-0CCA-2120-0A09A189A2D3}"/>
                  </a:ext>
                </a:extLst>
              </p:cNvPr>
              <p:cNvSpPr txBox="1"/>
              <p:nvPr/>
            </p:nvSpPr>
            <p:spPr>
              <a:xfrm>
                <a:off x="5767580" y="2594335"/>
                <a:ext cx="1979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7D3DD2-2B5F-0CCA-2120-0A09A189A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580" y="2594335"/>
                <a:ext cx="197938" cy="276999"/>
              </a:xfrm>
              <a:prstGeom prst="rect">
                <a:avLst/>
              </a:prstGeom>
              <a:blipFill>
                <a:blip r:embed="rId3"/>
                <a:stretch>
                  <a:fillRect l="-27273" r="-21212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Brace 17">
            <a:extLst>
              <a:ext uri="{FF2B5EF4-FFF2-40B4-BE49-F238E27FC236}">
                <a16:creationId xmlns:a16="http://schemas.microsoft.com/office/drawing/2014/main" id="{9F48C2D9-189F-63E3-B456-448E9AD32DDC}"/>
              </a:ext>
            </a:extLst>
          </p:cNvPr>
          <p:cNvSpPr/>
          <p:nvPr/>
        </p:nvSpPr>
        <p:spPr>
          <a:xfrm>
            <a:off x="8502176" y="1412952"/>
            <a:ext cx="304017" cy="2016048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C36D1C-FD16-1B48-CACE-D7CB322A23C9}"/>
              </a:ext>
            </a:extLst>
          </p:cNvPr>
          <p:cNvSpPr txBox="1"/>
          <p:nvPr/>
        </p:nvSpPr>
        <p:spPr>
          <a:xfrm>
            <a:off x="8978385" y="2083633"/>
            <a:ext cx="2131621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Будемо вживати цю тестову сцену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pic>
        <p:nvPicPr>
          <p:cNvPr id="25" name="Picture 24" descr="A picture containing icon&#10;&#10;Description automatically generated">
            <a:extLst>
              <a:ext uri="{FF2B5EF4-FFF2-40B4-BE49-F238E27FC236}">
                <a16:creationId xmlns:a16="http://schemas.microsoft.com/office/drawing/2014/main" id="{49FF35E5-078F-7285-23A5-862F5F41C2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202" y="3641069"/>
            <a:ext cx="2832266" cy="21213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1B6758B-957D-391A-5E43-C2B084C9DDE8}"/>
              </a:ext>
            </a:extLst>
          </p:cNvPr>
          <p:cNvSpPr txBox="1"/>
          <p:nvPr/>
        </p:nvSpPr>
        <p:spPr>
          <a:xfrm>
            <a:off x="6148448" y="5838778"/>
            <a:ext cx="2545508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Очікуваний резултат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35317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r>
              <a:rPr lang="en-US" dirty="0"/>
              <a:t>Queue live coding session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49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0F809-FD97-C519-F926-A7B4C8EC2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ouTube Sans"/>
              </a:rPr>
              <a:t>Z-</a:t>
            </a:r>
            <a:r>
              <a:rPr lang="uk-UA" dirty="0">
                <a:latin typeface="YouTube Sans"/>
              </a:rPr>
              <a:t>Інтерполяція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A3538-C39B-B497-977B-26889C199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3225907" cy="4351337"/>
          </a:xfrm>
        </p:spPr>
        <p:txBody>
          <a:bodyPr/>
          <a:lstStyle/>
          <a:p>
            <a:r>
              <a:rPr lang="uk-UA" dirty="0">
                <a:latin typeface="YouTube Sans"/>
              </a:rPr>
              <a:t>Ми отримали інший результат але чому</a:t>
            </a:r>
            <a:r>
              <a:rPr lang="en-US" dirty="0">
                <a:latin typeface="YouTube Sans"/>
              </a:rPr>
              <a:t>?</a:t>
            </a:r>
          </a:p>
          <a:p>
            <a:r>
              <a:rPr lang="uk-UA" dirty="0">
                <a:latin typeface="YouTube Sans"/>
              </a:rPr>
              <a:t>В попередній лекції, ми правильно вивели рівняння для барицентричних координатів, але щось тут не так</a:t>
            </a:r>
            <a:r>
              <a:rPr lang="en-US" dirty="0">
                <a:latin typeface="YouTube Sans"/>
              </a:rPr>
              <a:t> </a:t>
            </a:r>
            <a:endParaRPr lang="uk-UA" dirty="0">
              <a:latin typeface="YouTube Sans"/>
            </a:endParaRP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453AADEC-1934-58CC-8E36-A91C15E09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470" y="3113080"/>
            <a:ext cx="2338402" cy="1751452"/>
          </a:xfrm>
          <a:prstGeom prst="rect">
            <a:avLst/>
          </a:prstGeom>
        </p:spPr>
      </p:pic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C9805C54-7D4C-DDD0-8698-9772019B3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516" y="3113079"/>
            <a:ext cx="2338402" cy="1751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F94378-C0DA-5DE4-AF12-48237972C430}"/>
              </a:ext>
            </a:extLst>
          </p:cNvPr>
          <p:cNvSpPr txBox="1"/>
          <p:nvPr/>
        </p:nvSpPr>
        <p:spPr>
          <a:xfrm>
            <a:off x="4796471" y="4986605"/>
            <a:ext cx="2338402" cy="120032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Інтерполювання глибини вживаючи барицентричні координати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4A8450-EAF4-6496-3BD1-3DE91F0575AB}"/>
              </a:ext>
            </a:extLst>
          </p:cNvPr>
          <p:cNvSpPr txBox="1"/>
          <p:nvPr/>
        </p:nvSpPr>
        <p:spPr>
          <a:xfrm>
            <a:off x="7310516" y="4986605"/>
            <a:ext cx="2338402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Очікуваний результат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C623F23-EBE2-48C9-2D0A-C8C70CEA55A9}"/>
              </a:ext>
            </a:extLst>
          </p:cNvPr>
          <p:cNvSpPr/>
          <p:nvPr/>
        </p:nvSpPr>
        <p:spPr>
          <a:xfrm>
            <a:off x="9180866" y="877546"/>
            <a:ext cx="1466603" cy="1650670"/>
          </a:xfrm>
          <a:custGeom>
            <a:avLst/>
            <a:gdLst>
              <a:gd name="connsiteX0" fmla="*/ 0 w 1466603"/>
              <a:gd name="connsiteY0" fmla="*/ 1205345 h 1650670"/>
              <a:gd name="connsiteX1" fmla="*/ 765958 w 1466603"/>
              <a:gd name="connsiteY1" fmla="*/ 0 h 1650670"/>
              <a:gd name="connsiteX2" fmla="*/ 1466603 w 1466603"/>
              <a:gd name="connsiteY2" fmla="*/ 1650670 h 1650670"/>
              <a:gd name="connsiteX3" fmla="*/ 0 w 1466603"/>
              <a:gd name="connsiteY3" fmla="*/ 1205345 h 1650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6603" h="1650670">
                <a:moveTo>
                  <a:pt x="0" y="1205345"/>
                </a:moveTo>
                <a:lnTo>
                  <a:pt x="765958" y="0"/>
                </a:lnTo>
                <a:lnTo>
                  <a:pt x="1466603" y="1650670"/>
                </a:lnTo>
                <a:lnTo>
                  <a:pt x="0" y="1205345"/>
                </a:lnTo>
                <a:close/>
              </a:path>
            </a:pathLst>
          </a:custGeom>
          <a:solidFill>
            <a:srgbClr val="D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7C0D3C2-C588-4DB8-C93E-13D6D3FC3743}"/>
              </a:ext>
            </a:extLst>
          </p:cNvPr>
          <p:cNvSpPr/>
          <p:nvPr/>
        </p:nvSpPr>
        <p:spPr>
          <a:xfrm>
            <a:off x="9091801" y="865671"/>
            <a:ext cx="1662545" cy="1514104"/>
          </a:xfrm>
          <a:custGeom>
            <a:avLst/>
            <a:gdLst>
              <a:gd name="connsiteX0" fmla="*/ 855023 w 1662545"/>
              <a:gd name="connsiteY0" fmla="*/ 0 h 1514104"/>
              <a:gd name="connsiteX1" fmla="*/ 0 w 1662545"/>
              <a:gd name="connsiteY1" fmla="*/ 1514104 h 1514104"/>
              <a:gd name="connsiteX2" fmla="*/ 1662545 w 1662545"/>
              <a:gd name="connsiteY2" fmla="*/ 1341911 h 1514104"/>
              <a:gd name="connsiteX3" fmla="*/ 855023 w 1662545"/>
              <a:gd name="connsiteY3" fmla="*/ 0 h 151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2545" h="1514104">
                <a:moveTo>
                  <a:pt x="855023" y="0"/>
                </a:moveTo>
                <a:lnTo>
                  <a:pt x="0" y="1514104"/>
                </a:lnTo>
                <a:lnTo>
                  <a:pt x="1662545" y="1341911"/>
                </a:lnTo>
                <a:lnTo>
                  <a:pt x="855023" y="0"/>
                </a:lnTo>
                <a:close/>
              </a:path>
            </a:pathLst>
          </a:custGeom>
          <a:solidFill>
            <a:srgbClr val="00B05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34D46CB-C519-8ABA-1AE7-31E11AD81443}"/>
              </a:ext>
            </a:extLst>
          </p:cNvPr>
          <p:cNvCxnSpPr>
            <a:cxnSpLocks/>
            <a:endCxn id="9" idx="0"/>
          </p:cNvCxnSpPr>
          <p:nvPr/>
        </p:nvCxnSpPr>
        <p:spPr>
          <a:xfrm flipV="1">
            <a:off x="9863697" y="865671"/>
            <a:ext cx="83127" cy="14309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8142D0-68B6-5D27-2D4E-719EA497AAEC}"/>
              </a:ext>
            </a:extLst>
          </p:cNvPr>
          <p:cNvCxnSpPr>
            <a:cxnSpLocks/>
          </p:cNvCxnSpPr>
          <p:nvPr/>
        </p:nvCxnSpPr>
        <p:spPr>
          <a:xfrm flipV="1">
            <a:off x="8553454" y="2515918"/>
            <a:ext cx="1006638" cy="2904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09808F-F636-ED0F-5D69-7B03D0FA5E2D}"/>
                  </a:ext>
                </a:extLst>
              </p:cNvPr>
              <p:cNvSpPr txBox="1"/>
              <p:nvPr/>
            </p:nvSpPr>
            <p:spPr>
              <a:xfrm>
                <a:off x="9026149" y="2572063"/>
                <a:ext cx="1803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09808F-F636-ED0F-5D69-7B03D0FA5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6149" y="2572063"/>
                <a:ext cx="180306" cy="276999"/>
              </a:xfrm>
              <a:prstGeom prst="rect">
                <a:avLst/>
              </a:prstGeom>
              <a:blipFill>
                <a:blip r:embed="rId4"/>
                <a:stretch>
                  <a:fillRect l="-17241" r="-13793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138576-DDC1-A2F8-F246-0111EFCD2BC9}"/>
              </a:ext>
            </a:extLst>
          </p:cNvPr>
          <p:cNvCxnSpPr>
            <a:cxnSpLocks/>
          </p:cNvCxnSpPr>
          <p:nvPr/>
        </p:nvCxnSpPr>
        <p:spPr>
          <a:xfrm flipV="1">
            <a:off x="8553454" y="1548227"/>
            <a:ext cx="0" cy="12581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011AEF-FBC4-E91A-CE9F-FF9DD180ADB8}"/>
                  </a:ext>
                </a:extLst>
              </p:cNvPr>
              <p:cNvSpPr txBox="1"/>
              <p:nvPr/>
            </p:nvSpPr>
            <p:spPr>
              <a:xfrm>
                <a:off x="8191942" y="2058929"/>
                <a:ext cx="1979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011AEF-FBC4-E91A-CE9F-FF9DD180A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1942" y="2058929"/>
                <a:ext cx="197938" cy="276999"/>
              </a:xfrm>
              <a:prstGeom prst="rect">
                <a:avLst/>
              </a:prstGeom>
              <a:blipFill>
                <a:blip r:embed="rId5"/>
                <a:stretch>
                  <a:fillRect l="-28125" r="-25000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43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A2068-A2DA-3EB8-C9AE-5396500E4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ouTube Sans"/>
              </a:rPr>
              <a:t>Z-</a:t>
            </a:r>
            <a:r>
              <a:rPr lang="uk-UA" dirty="0">
                <a:latin typeface="YouTube Sans"/>
              </a:rPr>
              <a:t>Інтерполяція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15493-AF3F-6954-2A6D-4AD857D4D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6203744" cy="4351337"/>
          </a:xfrm>
        </p:spPr>
        <p:txBody>
          <a:bodyPr/>
          <a:lstStyle/>
          <a:p>
            <a:r>
              <a:rPr lang="uk-UA" dirty="0">
                <a:latin typeface="YouTube Sans"/>
              </a:rPr>
              <a:t>Давайте спробуємо візуалізувати чому інтерполяція глибини не повертала правельного результату</a:t>
            </a:r>
          </a:p>
          <a:p>
            <a:r>
              <a:rPr lang="uk-UA" dirty="0">
                <a:latin typeface="YouTube Sans"/>
              </a:rPr>
              <a:t>З правої сторони маємо декартову сітку в просторі світу</a:t>
            </a:r>
            <a:r>
              <a:rPr lang="en-US" dirty="0">
                <a:latin typeface="YouTube Sans"/>
              </a:rPr>
              <a:t>/</a:t>
            </a:r>
            <a:r>
              <a:rPr lang="uk-UA" dirty="0">
                <a:latin typeface="YouTube Sans"/>
              </a:rPr>
              <a:t>сцени</a:t>
            </a:r>
          </a:p>
          <a:p>
            <a:pPr lvl="1"/>
            <a:r>
              <a:rPr lang="uk-UA" dirty="0">
                <a:latin typeface="YouTube Sans"/>
              </a:rPr>
              <a:t>Сітка не є перспективно перетворена</a:t>
            </a:r>
          </a:p>
          <a:p>
            <a:r>
              <a:rPr lang="uk-UA" dirty="0">
                <a:latin typeface="YouTube Sans"/>
              </a:rPr>
              <a:t>У нас кілька точки між яких ми хочемо лінійно інтерполювати</a:t>
            </a:r>
          </a:p>
          <a:p>
            <a:pPr lvl="1"/>
            <a:r>
              <a:rPr lang="uk-UA" dirty="0">
                <a:latin typeface="YouTube Sans"/>
              </a:rPr>
              <a:t>Є проста ліня яка перетинає кожну точку отже лінійна інтерполяція повертає правельний результат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E367D2-DCD2-D927-4B65-FE0CE666DD21}"/>
              </a:ext>
            </a:extLst>
          </p:cNvPr>
          <p:cNvCxnSpPr>
            <a:cxnSpLocks/>
          </p:cNvCxnSpPr>
          <p:nvPr/>
        </p:nvCxnSpPr>
        <p:spPr>
          <a:xfrm flipV="1">
            <a:off x="8503405" y="1552074"/>
            <a:ext cx="0" cy="28503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AE13313-F7EE-8BED-3BD2-AC79F03D2BA8}"/>
              </a:ext>
            </a:extLst>
          </p:cNvPr>
          <p:cNvCxnSpPr>
            <a:cxnSpLocks/>
          </p:cNvCxnSpPr>
          <p:nvPr/>
        </p:nvCxnSpPr>
        <p:spPr>
          <a:xfrm>
            <a:off x="8490812" y="4402396"/>
            <a:ext cx="12126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8BEC927-6F23-04AC-1328-DD3B314B12EE}"/>
                  </a:ext>
                </a:extLst>
              </p:cNvPr>
              <p:cNvSpPr txBox="1"/>
              <p:nvPr/>
            </p:nvSpPr>
            <p:spPr>
              <a:xfrm>
                <a:off x="9754708" y="4263895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8BEC927-6F23-04AC-1328-DD3B314B1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4708" y="4263895"/>
                <a:ext cx="194540" cy="276999"/>
              </a:xfrm>
              <a:prstGeom prst="rect">
                <a:avLst/>
              </a:prstGeom>
              <a:blipFill>
                <a:blip r:embed="rId2"/>
                <a:stretch>
                  <a:fillRect l="-15625" r="-9375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EE3735-338C-ADC3-0E68-DD6A40EF927B}"/>
                  </a:ext>
                </a:extLst>
              </p:cNvPr>
              <p:cNvSpPr txBox="1"/>
              <p:nvPr/>
            </p:nvSpPr>
            <p:spPr>
              <a:xfrm>
                <a:off x="8408623" y="1266536"/>
                <a:ext cx="1803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EE3735-338C-ADC3-0E68-DD6A40EF9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8623" y="1266536"/>
                <a:ext cx="180306" cy="276999"/>
              </a:xfrm>
              <a:prstGeom prst="rect">
                <a:avLst/>
              </a:prstGeom>
              <a:blipFill>
                <a:blip r:embed="rId3"/>
                <a:stretch>
                  <a:fillRect l="-16667" r="-10000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2F0362-5118-93B3-40BF-7D966BFB08B3}"/>
              </a:ext>
            </a:extLst>
          </p:cNvPr>
          <p:cNvCxnSpPr>
            <a:cxnSpLocks/>
          </p:cNvCxnSpPr>
          <p:nvPr/>
        </p:nvCxnSpPr>
        <p:spPr>
          <a:xfrm>
            <a:off x="7683018" y="2192015"/>
            <a:ext cx="164077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F5C8D04-0275-EDFB-4095-8C1BE0D4D65E}"/>
              </a:ext>
            </a:extLst>
          </p:cNvPr>
          <p:cNvCxnSpPr>
            <a:cxnSpLocks/>
          </p:cNvCxnSpPr>
          <p:nvPr/>
        </p:nvCxnSpPr>
        <p:spPr>
          <a:xfrm>
            <a:off x="7683018" y="2433480"/>
            <a:ext cx="164077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C03EC2-1414-163B-4328-97454FFF599B}"/>
              </a:ext>
            </a:extLst>
          </p:cNvPr>
          <p:cNvCxnSpPr>
            <a:cxnSpLocks/>
          </p:cNvCxnSpPr>
          <p:nvPr/>
        </p:nvCxnSpPr>
        <p:spPr>
          <a:xfrm>
            <a:off x="7683018" y="2680883"/>
            <a:ext cx="164077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11DA7D8-86B0-E140-441E-14272666850F}"/>
              </a:ext>
            </a:extLst>
          </p:cNvPr>
          <p:cNvCxnSpPr>
            <a:cxnSpLocks/>
          </p:cNvCxnSpPr>
          <p:nvPr/>
        </p:nvCxnSpPr>
        <p:spPr>
          <a:xfrm>
            <a:off x="7683018" y="2920368"/>
            <a:ext cx="164077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8CF9E68-83F9-7090-B541-5D82BCACFC1C}"/>
              </a:ext>
            </a:extLst>
          </p:cNvPr>
          <p:cNvCxnSpPr>
            <a:cxnSpLocks/>
          </p:cNvCxnSpPr>
          <p:nvPr/>
        </p:nvCxnSpPr>
        <p:spPr>
          <a:xfrm>
            <a:off x="7683018" y="3161833"/>
            <a:ext cx="164077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30636C0-199E-CE66-56A7-6F26BEFF8784}"/>
              </a:ext>
            </a:extLst>
          </p:cNvPr>
          <p:cNvCxnSpPr>
            <a:cxnSpLocks/>
          </p:cNvCxnSpPr>
          <p:nvPr/>
        </p:nvCxnSpPr>
        <p:spPr>
          <a:xfrm>
            <a:off x="7683018" y="3409236"/>
            <a:ext cx="164077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13CA01A-50A1-2523-218E-12E3F305F24C}"/>
              </a:ext>
            </a:extLst>
          </p:cNvPr>
          <p:cNvCxnSpPr>
            <a:cxnSpLocks/>
          </p:cNvCxnSpPr>
          <p:nvPr/>
        </p:nvCxnSpPr>
        <p:spPr>
          <a:xfrm>
            <a:off x="7683018" y="3660596"/>
            <a:ext cx="164077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CA2CC40-56D6-F043-B7F1-12FFD0A47A76}"/>
              </a:ext>
            </a:extLst>
          </p:cNvPr>
          <p:cNvCxnSpPr>
            <a:cxnSpLocks/>
          </p:cNvCxnSpPr>
          <p:nvPr/>
        </p:nvCxnSpPr>
        <p:spPr>
          <a:xfrm flipV="1">
            <a:off x="9323792" y="2192015"/>
            <a:ext cx="0" cy="14685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0D2035D-A19E-6C6E-1316-179579A0F80D}"/>
              </a:ext>
            </a:extLst>
          </p:cNvPr>
          <p:cNvCxnSpPr>
            <a:cxnSpLocks/>
          </p:cNvCxnSpPr>
          <p:nvPr/>
        </p:nvCxnSpPr>
        <p:spPr>
          <a:xfrm flipV="1">
            <a:off x="9042743" y="2192015"/>
            <a:ext cx="0" cy="14685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6864F92-42C3-03FB-9AFB-B1AA5DCC6865}"/>
              </a:ext>
            </a:extLst>
          </p:cNvPr>
          <p:cNvCxnSpPr>
            <a:cxnSpLocks/>
          </p:cNvCxnSpPr>
          <p:nvPr/>
        </p:nvCxnSpPr>
        <p:spPr>
          <a:xfrm flipV="1">
            <a:off x="8773569" y="2192015"/>
            <a:ext cx="0" cy="14685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3143898-F4FA-3E1C-280D-931954DB5875}"/>
              </a:ext>
            </a:extLst>
          </p:cNvPr>
          <p:cNvCxnSpPr>
            <a:cxnSpLocks/>
          </p:cNvCxnSpPr>
          <p:nvPr/>
        </p:nvCxnSpPr>
        <p:spPr>
          <a:xfrm flipV="1">
            <a:off x="8498457" y="2192015"/>
            <a:ext cx="0" cy="14685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193804C-77C9-1EBC-3623-96403320FBD5}"/>
              </a:ext>
            </a:extLst>
          </p:cNvPr>
          <p:cNvCxnSpPr>
            <a:cxnSpLocks/>
          </p:cNvCxnSpPr>
          <p:nvPr/>
        </p:nvCxnSpPr>
        <p:spPr>
          <a:xfrm flipV="1">
            <a:off x="8227304" y="2192015"/>
            <a:ext cx="0" cy="14685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5EC96B6-3F3C-D5DB-096F-0F66C6A04439}"/>
              </a:ext>
            </a:extLst>
          </p:cNvPr>
          <p:cNvCxnSpPr>
            <a:cxnSpLocks/>
          </p:cNvCxnSpPr>
          <p:nvPr/>
        </p:nvCxnSpPr>
        <p:spPr>
          <a:xfrm flipV="1">
            <a:off x="7958130" y="2192015"/>
            <a:ext cx="0" cy="14685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58B2D6B-BB46-4789-F3EE-4924DAB89F24}"/>
              </a:ext>
            </a:extLst>
          </p:cNvPr>
          <p:cNvCxnSpPr>
            <a:cxnSpLocks/>
          </p:cNvCxnSpPr>
          <p:nvPr/>
        </p:nvCxnSpPr>
        <p:spPr>
          <a:xfrm flipV="1">
            <a:off x="7683018" y="2192015"/>
            <a:ext cx="0" cy="14685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EC8F859-4412-9A2A-1173-DB3AB915DD97}"/>
              </a:ext>
            </a:extLst>
          </p:cNvPr>
          <p:cNvCxnSpPr/>
          <p:nvPr/>
        </p:nvCxnSpPr>
        <p:spPr>
          <a:xfrm flipV="1">
            <a:off x="7683018" y="2192015"/>
            <a:ext cx="1090551" cy="96981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F45B9CC3-A2D9-89D5-5F0D-FE0ADF4F216F}"/>
              </a:ext>
            </a:extLst>
          </p:cNvPr>
          <p:cNvSpPr/>
          <p:nvPr/>
        </p:nvSpPr>
        <p:spPr>
          <a:xfrm>
            <a:off x="7631564" y="3107356"/>
            <a:ext cx="110827" cy="10895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893C179-DA57-008E-EF19-9E73297720EC}"/>
              </a:ext>
            </a:extLst>
          </p:cNvPr>
          <p:cNvSpPr/>
          <p:nvPr/>
        </p:nvSpPr>
        <p:spPr>
          <a:xfrm>
            <a:off x="7898757" y="2865890"/>
            <a:ext cx="110827" cy="10895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6A18017-D0AB-F1FE-4DB0-217BE0C6EE02}"/>
              </a:ext>
            </a:extLst>
          </p:cNvPr>
          <p:cNvSpPr/>
          <p:nvPr/>
        </p:nvSpPr>
        <p:spPr>
          <a:xfrm>
            <a:off x="8171890" y="2630362"/>
            <a:ext cx="110827" cy="10895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411564D-4C5E-8699-DF77-DDC440DF92D7}"/>
              </a:ext>
            </a:extLst>
          </p:cNvPr>
          <p:cNvSpPr/>
          <p:nvPr/>
        </p:nvSpPr>
        <p:spPr>
          <a:xfrm>
            <a:off x="8445025" y="2384940"/>
            <a:ext cx="110827" cy="10895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52CFBC0-1CB2-E257-5F19-8E22073BD72A}"/>
              </a:ext>
            </a:extLst>
          </p:cNvPr>
          <p:cNvSpPr/>
          <p:nvPr/>
        </p:nvSpPr>
        <p:spPr>
          <a:xfrm>
            <a:off x="8722115" y="2148374"/>
            <a:ext cx="110827" cy="10895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4" name="3D Model 43" descr="Camera">
                <a:extLst>
                  <a:ext uri="{FF2B5EF4-FFF2-40B4-BE49-F238E27FC236}">
                    <a16:creationId xmlns:a16="http://schemas.microsoft.com/office/drawing/2014/main" id="{4F8FAF57-27CD-5772-2958-9D308FD04B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46179685"/>
                  </p:ext>
                </p:extLst>
              </p:nvPr>
            </p:nvGraphicFramePr>
            <p:xfrm>
              <a:off x="8096379" y="4025848"/>
              <a:ext cx="909687" cy="60200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909687" cy="602003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821885" ay="-167" az="1079904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0613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4" name="3D Model 43" descr="Camera">
                <a:extLst>
                  <a:ext uri="{FF2B5EF4-FFF2-40B4-BE49-F238E27FC236}">
                    <a16:creationId xmlns:a16="http://schemas.microsoft.com/office/drawing/2014/main" id="{4F8FAF57-27CD-5772-2958-9D308FD04B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6379" y="4025848"/>
                <a:ext cx="909687" cy="6020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466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A2068-A2DA-3EB8-C9AE-5396500E4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ouTube Sans"/>
              </a:rPr>
              <a:t>Z-</a:t>
            </a:r>
            <a:r>
              <a:rPr lang="uk-UA" dirty="0">
                <a:latin typeface="YouTube Sans"/>
              </a:rPr>
              <a:t>Інтерполяція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15493-AF3F-6954-2A6D-4AD857D4D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6203744" cy="4351337"/>
          </a:xfrm>
        </p:spPr>
        <p:txBody>
          <a:bodyPr/>
          <a:lstStyle/>
          <a:p>
            <a:r>
              <a:rPr lang="uk-UA" dirty="0">
                <a:latin typeface="YouTube Sans"/>
              </a:rPr>
              <a:t>Тепер маємо ту саму сітку але ми перетворили її перспективно</a:t>
            </a:r>
          </a:p>
          <a:p>
            <a:r>
              <a:rPr lang="uk-UA" dirty="0">
                <a:latin typeface="YouTube Sans"/>
              </a:rPr>
              <a:t>Ті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самі зелені точки не мають однієї простої лінії яка перетинає їх всіх</a:t>
            </a:r>
          </a:p>
          <a:p>
            <a:r>
              <a:rPr lang="uk-UA" dirty="0">
                <a:latin typeface="YouTube Sans"/>
              </a:rPr>
              <a:t>Тобто, лінійна інтерполяція глибини в екранному просторі не дає правилних результатів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Перспективна проєкція консервує прості лійні але не консервує відстані</a:t>
            </a:r>
            <a:endParaRPr lang="en-US" dirty="0">
              <a:latin typeface="YouTube San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E367D2-DCD2-D927-4B65-FE0CE666DD21}"/>
              </a:ext>
            </a:extLst>
          </p:cNvPr>
          <p:cNvCxnSpPr>
            <a:cxnSpLocks/>
          </p:cNvCxnSpPr>
          <p:nvPr/>
        </p:nvCxnSpPr>
        <p:spPr>
          <a:xfrm flipV="1">
            <a:off x="8503405" y="1552074"/>
            <a:ext cx="0" cy="28503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EE3735-338C-ADC3-0E68-DD6A40EF927B}"/>
                  </a:ext>
                </a:extLst>
              </p:cNvPr>
              <p:cNvSpPr txBox="1"/>
              <p:nvPr/>
            </p:nvSpPr>
            <p:spPr>
              <a:xfrm>
                <a:off x="8408623" y="1266536"/>
                <a:ext cx="1803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EE3735-338C-ADC3-0E68-DD6A40EF9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8623" y="1266536"/>
                <a:ext cx="180306" cy="276999"/>
              </a:xfrm>
              <a:prstGeom prst="rect">
                <a:avLst/>
              </a:prstGeom>
              <a:blipFill>
                <a:blip r:embed="rId2"/>
                <a:stretch>
                  <a:fillRect l="-16667" r="-10000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B6F0835-0523-929A-A4F4-6F9C5A866634}"/>
              </a:ext>
            </a:extLst>
          </p:cNvPr>
          <p:cNvCxnSpPr>
            <a:cxnSpLocks/>
          </p:cNvCxnSpPr>
          <p:nvPr/>
        </p:nvCxnSpPr>
        <p:spPr>
          <a:xfrm flipV="1">
            <a:off x="8825153" y="2404999"/>
            <a:ext cx="1284514" cy="12290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C8E99D-141E-1C62-80CF-BCDFCB123AEA}"/>
              </a:ext>
            </a:extLst>
          </p:cNvPr>
          <p:cNvCxnSpPr>
            <a:cxnSpLocks/>
          </p:cNvCxnSpPr>
          <p:nvPr/>
        </p:nvCxnSpPr>
        <p:spPr>
          <a:xfrm>
            <a:off x="6792495" y="2404999"/>
            <a:ext cx="331717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C03EECC-8388-BFF4-8398-305B91B2A99B}"/>
              </a:ext>
            </a:extLst>
          </p:cNvPr>
          <p:cNvCxnSpPr>
            <a:cxnSpLocks/>
          </p:cNvCxnSpPr>
          <p:nvPr/>
        </p:nvCxnSpPr>
        <p:spPr>
          <a:xfrm>
            <a:off x="8114613" y="3632117"/>
            <a:ext cx="7105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DFF44E-CE53-AC4C-FE44-2372CAD614B6}"/>
              </a:ext>
            </a:extLst>
          </p:cNvPr>
          <p:cNvCxnSpPr>
            <a:cxnSpLocks/>
          </p:cNvCxnSpPr>
          <p:nvPr/>
        </p:nvCxnSpPr>
        <p:spPr>
          <a:xfrm>
            <a:off x="6792495" y="2403021"/>
            <a:ext cx="1322118" cy="12271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36F119-1F9D-0E65-777B-2603E4EACC04}"/>
              </a:ext>
            </a:extLst>
          </p:cNvPr>
          <p:cNvCxnSpPr>
            <a:cxnSpLocks/>
          </p:cNvCxnSpPr>
          <p:nvPr/>
        </p:nvCxnSpPr>
        <p:spPr>
          <a:xfrm>
            <a:off x="7228913" y="2401043"/>
            <a:ext cx="968331" cy="12290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9B990B-9C25-0759-79C0-C0179048265C}"/>
              </a:ext>
            </a:extLst>
          </p:cNvPr>
          <p:cNvCxnSpPr>
            <a:cxnSpLocks/>
          </p:cNvCxnSpPr>
          <p:nvPr/>
        </p:nvCxnSpPr>
        <p:spPr>
          <a:xfrm>
            <a:off x="7623762" y="2406978"/>
            <a:ext cx="688277" cy="1240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3ED27C-A784-7846-6A1A-91BFCA390E63}"/>
              </a:ext>
            </a:extLst>
          </p:cNvPr>
          <p:cNvCxnSpPr>
            <a:cxnSpLocks/>
          </p:cNvCxnSpPr>
          <p:nvPr/>
        </p:nvCxnSpPr>
        <p:spPr>
          <a:xfrm>
            <a:off x="7999818" y="2411691"/>
            <a:ext cx="380752" cy="12362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1968B4C-2FB0-C274-A404-648A314D1B53}"/>
              </a:ext>
            </a:extLst>
          </p:cNvPr>
          <p:cNvCxnSpPr>
            <a:cxnSpLocks/>
          </p:cNvCxnSpPr>
          <p:nvPr/>
        </p:nvCxnSpPr>
        <p:spPr>
          <a:xfrm>
            <a:off x="8312039" y="2411691"/>
            <a:ext cx="137300" cy="12362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18340D1-4747-1FF6-4605-DD57DF8B01E2}"/>
              </a:ext>
            </a:extLst>
          </p:cNvPr>
          <p:cNvCxnSpPr>
            <a:cxnSpLocks/>
          </p:cNvCxnSpPr>
          <p:nvPr/>
        </p:nvCxnSpPr>
        <p:spPr>
          <a:xfrm flipH="1">
            <a:off x="8706888" y="2398308"/>
            <a:ext cx="869868" cy="12318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36BF0F-AE84-6ADF-070F-5D0D021AD2C9}"/>
              </a:ext>
            </a:extLst>
          </p:cNvPr>
          <p:cNvCxnSpPr>
            <a:cxnSpLocks/>
          </p:cNvCxnSpPr>
          <p:nvPr/>
        </p:nvCxnSpPr>
        <p:spPr>
          <a:xfrm flipH="1">
            <a:off x="8633662" y="2411691"/>
            <a:ext cx="447298" cy="12251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ACBEF60-8C30-2A2B-3ADE-26FCF71D947C}"/>
              </a:ext>
            </a:extLst>
          </p:cNvPr>
          <p:cNvCxnSpPr>
            <a:cxnSpLocks/>
          </p:cNvCxnSpPr>
          <p:nvPr/>
        </p:nvCxnSpPr>
        <p:spPr>
          <a:xfrm flipH="1">
            <a:off x="8546819" y="2411691"/>
            <a:ext cx="116039" cy="12362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5E8B6E3-4C5F-BD69-86A7-CDB2D15709D9}"/>
              </a:ext>
            </a:extLst>
          </p:cNvPr>
          <p:cNvCxnSpPr>
            <a:cxnSpLocks/>
          </p:cNvCxnSpPr>
          <p:nvPr/>
        </p:nvCxnSpPr>
        <p:spPr>
          <a:xfrm>
            <a:off x="7111148" y="2688969"/>
            <a:ext cx="269569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AD82FB-7894-FFB3-8B00-21A65914F7F7}"/>
              </a:ext>
            </a:extLst>
          </p:cNvPr>
          <p:cNvCxnSpPr>
            <a:cxnSpLocks/>
          </p:cNvCxnSpPr>
          <p:nvPr/>
        </p:nvCxnSpPr>
        <p:spPr>
          <a:xfrm>
            <a:off x="7336779" y="2919597"/>
            <a:ext cx="223997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D19B28D-81E0-78F5-6689-52E9454C425A}"/>
              </a:ext>
            </a:extLst>
          </p:cNvPr>
          <p:cNvCxnSpPr>
            <a:cxnSpLocks/>
          </p:cNvCxnSpPr>
          <p:nvPr/>
        </p:nvCxnSpPr>
        <p:spPr>
          <a:xfrm>
            <a:off x="7623762" y="3155124"/>
            <a:ext cx="1690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B59F027-47FF-0BE9-EA88-2DC566A80D1B}"/>
              </a:ext>
            </a:extLst>
          </p:cNvPr>
          <p:cNvCxnSpPr>
            <a:cxnSpLocks/>
          </p:cNvCxnSpPr>
          <p:nvPr/>
        </p:nvCxnSpPr>
        <p:spPr>
          <a:xfrm>
            <a:off x="7841480" y="3367841"/>
            <a:ext cx="12394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28E569E-E27D-2F54-A043-E4FF3C8CE265}"/>
              </a:ext>
            </a:extLst>
          </p:cNvPr>
          <p:cNvCxnSpPr>
            <a:cxnSpLocks/>
          </p:cNvCxnSpPr>
          <p:nvPr/>
        </p:nvCxnSpPr>
        <p:spPr>
          <a:xfrm>
            <a:off x="7999818" y="3531176"/>
            <a:ext cx="92825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C6B4FAF5-77E8-5A16-64E5-E91C377718CC}"/>
              </a:ext>
            </a:extLst>
          </p:cNvPr>
          <p:cNvSpPr/>
          <p:nvPr/>
        </p:nvSpPr>
        <p:spPr>
          <a:xfrm>
            <a:off x="7768266" y="3338154"/>
            <a:ext cx="110827" cy="10895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8238A15-578D-4822-3D95-123495A4B436}"/>
              </a:ext>
            </a:extLst>
          </p:cNvPr>
          <p:cNvSpPr/>
          <p:nvPr/>
        </p:nvSpPr>
        <p:spPr>
          <a:xfrm>
            <a:off x="7787049" y="3095747"/>
            <a:ext cx="110827" cy="10895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E175124-36D0-C76C-872B-5EF0A565D40A}"/>
              </a:ext>
            </a:extLst>
          </p:cNvPr>
          <p:cNvSpPr/>
          <p:nvPr/>
        </p:nvSpPr>
        <p:spPr>
          <a:xfrm>
            <a:off x="7862518" y="2877935"/>
            <a:ext cx="110827" cy="10895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29E25C1-51DC-8D91-5015-22B5860455E5}"/>
              </a:ext>
            </a:extLst>
          </p:cNvPr>
          <p:cNvSpPr/>
          <p:nvPr/>
        </p:nvSpPr>
        <p:spPr>
          <a:xfrm>
            <a:off x="8032986" y="2657300"/>
            <a:ext cx="110827" cy="10895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C4951E8-1404-9CF8-B288-10E8042C0F22}"/>
              </a:ext>
            </a:extLst>
          </p:cNvPr>
          <p:cNvSpPr/>
          <p:nvPr/>
        </p:nvSpPr>
        <p:spPr>
          <a:xfrm>
            <a:off x="8268009" y="2364231"/>
            <a:ext cx="110827" cy="10895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174A065-9FA2-31BA-ADE5-E8B98C314AAF}"/>
              </a:ext>
            </a:extLst>
          </p:cNvPr>
          <p:cNvCxnSpPr>
            <a:cxnSpLocks/>
            <a:stCxn id="45" idx="0"/>
            <a:endCxn id="46" idx="4"/>
          </p:cNvCxnSpPr>
          <p:nvPr/>
        </p:nvCxnSpPr>
        <p:spPr>
          <a:xfrm flipV="1">
            <a:off x="7823680" y="3204703"/>
            <a:ext cx="18783" cy="13345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3861F0C-955B-2140-D265-19A502C24DEF}"/>
              </a:ext>
            </a:extLst>
          </p:cNvPr>
          <p:cNvCxnSpPr>
            <a:cxnSpLocks/>
          </p:cNvCxnSpPr>
          <p:nvPr/>
        </p:nvCxnSpPr>
        <p:spPr>
          <a:xfrm flipV="1">
            <a:off x="7859910" y="2983862"/>
            <a:ext cx="36285" cy="12481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C499E0E-5EFF-8B6A-49FF-1ED58AE9D017}"/>
              </a:ext>
            </a:extLst>
          </p:cNvPr>
          <p:cNvCxnSpPr>
            <a:cxnSpLocks/>
            <a:stCxn id="47" idx="7"/>
            <a:endCxn id="48" idx="3"/>
          </p:cNvCxnSpPr>
          <p:nvPr/>
        </p:nvCxnSpPr>
        <p:spPr>
          <a:xfrm flipV="1">
            <a:off x="7957115" y="2750300"/>
            <a:ext cx="92101" cy="14359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37BF412-9B9F-2C68-48C3-E4AA40C5075C}"/>
              </a:ext>
            </a:extLst>
          </p:cNvPr>
          <p:cNvCxnSpPr>
            <a:cxnSpLocks/>
          </p:cNvCxnSpPr>
          <p:nvPr/>
        </p:nvCxnSpPr>
        <p:spPr>
          <a:xfrm flipV="1">
            <a:off x="8115680" y="2419712"/>
            <a:ext cx="191506" cy="24249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4BBE575-F9C1-83D5-DF12-896517D351D0}"/>
              </a:ext>
            </a:extLst>
          </p:cNvPr>
          <p:cNvCxnSpPr>
            <a:cxnSpLocks/>
          </p:cNvCxnSpPr>
          <p:nvPr/>
        </p:nvCxnSpPr>
        <p:spPr>
          <a:xfrm>
            <a:off x="8490812" y="4402396"/>
            <a:ext cx="12126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80EC2A8-1D56-67D2-1D09-CAB33DFDDB68}"/>
                  </a:ext>
                </a:extLst>
              </p:cNvPr>
              <p:cNvSpPr txBox="1"/>
              <p:nvPr/>
            </p:nvSpPr>
            <p:spPr>
              <a:xfrm>
                <a:off x="9754708" y="4263895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80EC2A8-1D56-67D2-1D09-CAB33DFDD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4708" y="4263895"/>
                <a:ext cx="194540" cy="276999"/>
              </a:xfrm>
              <a:prstGeom prst="rect">
                <a:avLst/>
              </a:prstGeom>
              <a:blipFill>
                <a:blip r:embed="rId3"/>
                <a:stretch>
                  <a:fillRect l="-15625" r="-9375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9" name="3D Model 58" descr="Camera">
                <a:extLst>
                  <a:ext uri="{FF2B5EF4-FFF2-40B4-BE49-F238E27FC236}">
                    <a16:creationId xmlns:a16="http://schemas.microsoft.com/office/drawing/2014/main" id="{9A25519E-01E8-7DB1-6C4E-AF639C420A7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096379" y="4025848"/>
              <a:ext cx="909687" cy="60200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909687" cy="602003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821885" ay="-167" az="1079904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0613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9" name="3D Model 58" descr="Camera">
                <a:extLst>
                  <a:ext uri="{FF2B5EF4-FFF2-40B4-BE49-F238E27FC236}">
                    <a16:creationId xmlns:a16="http://schemas.microsoft.com/office/drawing/2014/main" id="{9A25519E-01E8-7DB1-6C4E-AF639C420A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6379" y="4025848"/>
                <a:ext cx="909687" cy="6020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3635570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4393</TotalTime>
  <Words>989</Words>
  <Application>Microsoft Office PowerPoint</Application>
  <PresentationFormat>Widescreen</PresentationFormat>
  <Paragraphs>159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Cambria Math</vt:lpstr>
      <vt:lpstr>Century Schoolbook</vt:lpstr>
      <vt:lpstr>Linux Libertine</vt:lpstr>
      <vt:lpstr>Wingdings 2</vt:lpstr>
      <vt:lpstr>YouTube Sans</vt:lpstr>
      <vt:lpstr>View</vt:lpstr>
      <vt:lpstr>Z-Буферізація</vt:lpstr>
      <vt:lpstr>Оклюзія</vt:lpstr>
      <vt:lpstr>Алгоритм видимої поверхні</vt:lpstr>
      <vt:lpstr>Z-Буферизація</vt:lpstr>
      <vt:lpstr>Z-Інтерполяція</vt:lpstr>
      <vt:lpstr>Queue live coding session</vt:lpstr>
      <vt:lpstr>Z-Інтерполяція</vt:lpstr>
      <vt:lpstr>Z-Інтерполяція</vt:lpstr>
      <vt:lpstr>Z-Інтерполяція</vt:lpstr>
      <vt:lpstr>Z-Інтерполяція</vt:lpstr>
      <vt:lpstr>Виведення Z-Інтерполяції</vt:lpstr>
      <vt:lpstr>Виведення Z-Інтерполяції</vt:lpstr>
      <vt:lpstr>Виведення Z-Інтерполяції</vt:lpstr>
      <vt:lpstr>Виведення Z-Інтерполяції</vt:lpstr>
      <vt:lpstr>Виведення Z-Інтерполяція</vt:lpstr>
      <vt:lpstr>Виведення Z-Інтерполяції</vt:lpstr>
      <vt:lpstr>Виведення Z-Інтерполяції</vt:lpstr>
      <vt:lpstr>Z-Інтерполяція</vt:lpstr>
      <vt:lpstr>Queue live coding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Z-буферизація</dc:title>
  <dc:creator>Szlachtycz, Ihor</dc:creator>
  <cp:lastModifiedBy>Michael Smith</cp:lastModifiedBy>
  <cp:revision>13</cp:revision>
  <dcterms:created xsi:type="dcterms:W3CDTF">2022-06-14T01:12:23Z</dcterms:created>
  <dcterms:modified xsi:type="dcterms:W3CDTF">2023-03-07T02:46:18Z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Theme:8</vt:lpwstr>
  </property>
  <property fmtid="{D5CDD505-2E9C-101B-9397-08002B2CF9AE}" pid="3" name="ClassificationContentMarkingHeaderText">
    <vt:lpwstr>[AMD Official Use Only - General]</vt:lpwstr>
  </property>
  <property fmtid="{D5CDD505-2E9C-101B-9397-08002B2CF9AE}" pid="4" name="MSIP_Label_64e4cbe8-b4f6-45dc-bcba-6123dfd2d8bf_Enabled">
    <vt:lpwstr>true</vt:lpwstr>
  </property>
  <property fmtid="{D5CDD505-2E9C-101B-9397-08002B2CF9AE}" pid="5" name="MSIP_Label_64e4cbe8-b4f6-45dc-bcba-6123dfd2d8bf_SetDate">
    <vt:lpwstr>2022-06-14T01:12:31Z</vt:lpwstr>
  </property>
  <property fmtid="{D5CDD505-2E9C-101B-9397-08002B2CF9AE}" pid="6" name="MSIP_Label_64e4cbe8-b4f6-45dc-bcba-6123dfd2d8bf_Method">
    <vt:lpwstr>Privileged</vt:lpwstr>
  </property>
  <property fmtid="{D5CDD505-2E9C-101B-9397-08002B2CF9AE}" pid="7" name="MSIP_Label_64e4cbe8-b4f6-45dc-bcba-6123dfd2d8bf_Name">
    <vt:lpwstr>Non-Business-AIP 2.0</vt:lpwstr>
  </property>
  <property fmtid="{D5CDD505-2E9C-101B-9397-08002B2CF9AE}" pid="8" name="MSIP_Label_64e4cbe8-b4f6-45dc-bcba-6123dfd2d8bf_SiteId">
    <vt:lpwstr>3dd8961f-e488-4e60-8e11-a82d994e183d</vt:lpwstr>
  </property>
  <property fmtid="{D5CDD505-2E9C-101B-9397-08002B2CF9AE}" pid="9" name="MSIP_Label_64e4cbe8-b4f6-45dc-bcba-6123dfd2d8bf_ActionId">
    <vt:lpwstr>1ce5c745-c2c9-4cb3-adfc-9adae1b5a6a8</vt:lpwstr>
  </property>
  <property fmtid="{D5CDD505-2E9C-101B-9397-08002B2CF9AE}" pid="10" name="MSIP_Label_64e4cbe8-b4f6-45dc-bcba-6123dfd2d8bf_ContentBits">
    <vt:lpwstr>0</vt:lpwstr>
  </property>
</Properties>
</file>